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40"/>
  </p:notesMasterIdLst>
  <p:sldIdLst>
    <p:sldId id="256" r:id="rId2"/>
    <p:sldId id="305" r:id="rId3"/>
    <p:sldId id="307" r:id="rId4"/>
    <p:sldId id="304" r:id="rId5"/>
    <p:sldId id="257" r:id="rId6"/>
    <p:sldId id="301" r:id="rId7"/>
    <p:sldId id="279" r:id="rId8"/>
    <p:sldId id="280" r:id="rId9"/>
    <p:sldId id="281" r:id="rId10"/>
    <p:sldId id="282" r:id="rId11"/>
    <p:sldId id="285" r:id="rId12"/>
    <p:sldId id="290" r:id="rId13"/>
    <p:sldId id="289" r:id="rId14"/>
    <p:sldId id="283" r:id="rId15"/>
    <p:sldId id="284" r:id="rId16"/>
    <p:sldId id="302" r:id="rId17"/>
    <p:sldId id="291" r:id="rId18"/>
    <p:sldId id="298" r:id="rId19"/>
    <p:sldId id="296" r:id="rId20"/>
    <p:sldId id="297" r:id="rId21"/>
    <p:sldId id="277" r:id="rId22"/>
    <p:sldId id="300" r:id="rId23"/>
    <p:sldId id="309" r:id="rId24"/>
    <p:sldId id="313" r:id="rId25"/>
    <p:sldId id="316" r:id="rId26"/>
    <p:sldId id="317" r:id="rId27"/>
    <p:sldId id="320" r:id="rId28"/>
    <p:sldId id="321" r:id="rId29"/>
    <p:sldId id="322" r:id="rId30"/>
    <p:sldId id="323" r:id="rId31"/>
    <p:sldId id="324" r:id="rId32"/>
    <p:sldId id="325" r:id="rId33"/>
    <p:sldId id="326" r:id="rId34"/>
    <p:sldId id="327" r:id="rId35"/>
    <p:sldId id="328" r:id="rId36"/>
    <p:sldId id="330" r:id="rId37"/>
    <p:sldId id="329" r:id="rId38"/>
    <p:sldId id="306" r:id="rId39"/>
  </p:sldIdLst>
  <p:sldSz cx="9144000" cy="5143500" type="screen16x9"/>
  <p:notesSz cx="6858000" cy="9144000"/>
  <p:embeddedFontLst>
    <p:embeddedFont>
      <p:font typeface="Advent Pro SemiBold" panose="02020500000000000000" charset="0"/>
      <p:regular r:id="rId41"/>
      <p:bold r:id="rId42"/>
    </p:embeddedFont>
    <p:embeddedFont>
      <p:font typeface="Fira Sans Condensed Medium" panose="020B0603050000020004" pitchFamily="34" charset="0"/>
      <p:regular r:id="rId43"/>
      <p:bold r:id="rId44"/>
      <p:italic r:id="rId45"/>
      <p:boldItalic r:id="rId46"/>
    </p:embeddedFont>
    <p:embeddedFont>
      <p:font typeface="Fira Sans Extra Condensed Medium" panose="02020500000000000000" charset="0"/>
      <p:regular r:id="rId47"/>
      <p:bold r:id="rId48"/>
      <p:italic r:id="rId49"/>
      <p:boldItalic r:id="rId50"/>
    </p:embeddedFont>
    <p:embeddedFont>
      <p:font typeface="Livvic Light" pitchFamily="2" charset="0"/>
      <p:regular r:id="rId51"/>
      <p:italic r:id="rId52"/>
    </p:embeddedFont>
    <p:embeddedFont>
      <p:font typeface="Maven Pro" panose="02020500000000000000" charset="0"/>
      <p:regular r:id="rId53"/>
      <p:bold r:id="rId54"/>
    </p:embeddedFont>
    <p:embeddedFont>
      <p:font typeface="Nunito Light" pitchFamily="2" charset="0"/>
      <p:regular r:id="rId55"/>
      <p:italic r:id="rId56"/>
    </p:embeddedFont>
    <p:embeddedFont>
      <p:font typeface="Share Tech" panose="02020500000000000000" charset="0"/>
      <p:regular r:id="rId57"/>
    </p:embeddedFont>
    <p:embeddedFont>
      <p:font typeface="微軟正黑體" panose="020B0604030504040204" pitchFamily="34" charset="-120"/>
      <p:regular r:id="rId58"/>
      <p:bold r:id="rId59"/>
    </p:embeddedFont>
    <p:embeddedFont>
      <p:font typeface="標楷體" panose="03000509000000000000" pitchFamily="65" charset="-120"/>
      <p:regular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635" userDrawn="1">
          <p15:clr>
            <a:srgbClr val="A4A3A4"/>
          </p15:clr>
        </p15:guide>
        <p15:guide id="2" orient="horz" pos="78" userDrawn="1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orient="horz" pos="6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9E6"/>
    <a:srgbClr val="F6EDDE"/>
    <a:srgbClr val="F0E2C8"/>
    <a:srgbClr val="EAE4CE"/>
    <a:srgbClr val="4D4D4D"/>
    <a:srgbClr val="002845"/>
    <a:srgbClr val="D6D4D0"/>
    <a:srgbClr val="C2C0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26CB1B-1369-4733-BBA3-90EF2DB0F9F4}">
  <a:tblStyle styleId="{F426CB1B-1369-4733-BBA3-90EF2DB0F9F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35" autoAdjust="0"/>
    <p:restoredTop sz="94444" autoAdjust="0"/>
  </p:normalViewPr>
  <p:slideViewPr>
    <p:cSldViewPr snapToGrid="0">
      <p:cViewPr varScale="1">
        <p:scale>
          <a:sx n="102" d="100"/>
          <a:sy n="102" d="100"/>
        </p:scale>
        <p:origin x="970" y="158"/>
      </p:cViewPr>
      <p:guideLst>
        <p:guide pos="635"/>
        <p:guide orient="horz" pos="78"/>
        <p:guide pos="408"/>
        <p:guide orient="horz" pos="6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2056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8551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00895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40274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TikTok</a:t>
            </a:r>
            <a:r>
              <a:rPr lang="zh-TW" altLang="en-US" dirty="0"/>
              <a:t>廣告形式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https://www.thenewslens.com/article/166795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52535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dirty="0"/>
              <a:t>https://www.above.tw/after/UsPro/%E7%BE%8E%E8%82%A1-%E5%B8%82%E5%80%BC%E9%81%B8%E8%82%A1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TikTok</a:t>
            </a: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https://brandirectory.com/rankings/global/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100" b="1" i="0" u="none" strike="noStrike" cap="none" baseline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標楷體" panose="03000509000000000000" pitchFamily="65" charset="-120"/>
                <a:cs typeface="Arial"/>
                <a:sym typeface="Arial"/>
              </a:rPr>
              <a:t>巴哈姆特動漫瘋</a:t>
            </a:r>
            <a:endParaRPr lang="en-US" altLang="zh-TW" b="1" baseline="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https://www.findcompany.com.tw/%E6%97%BA%E6%99%AE%E7%B6%B2%E8%B7%AF%E8%B3%87%E8%A8%8A%E8%82%A1%E4%BB%BD%E6%9C%89%E9%99%90%E5%85%AC%E5%8F%B8</a:t>
            </a:r>
          </a:p>
        </p:txBody>
      </p:sp>
    </p:spTree>
    <p:extLst>
      <p:ext uri="{BB962C8B-B14F-4D97-AF65-F5344CB8AC3E}">
        <p14:creationId xmlns:p14="http://schemas.microsoft.com/office/powerpoint/2010/main" val="13107045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145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dirty="0"/>
              <a:t>https://www.above.tw/after/UsPro/%E7%BE%8E%E8%82%A1-%E5%B8%82%E5%80%BC%E9%81%B8%E8%82%A1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TikTok</a:t>
            </a: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https://brandirectory.com/rankings/global/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100" b="1" i="0" u="none" strike="noStrike" cap="none" baseline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標楷體" panose="03000509000000000000" pitchFamily="65" charset="-120"/>
                <a:cs typeface="Arial"/>
                <a:sym typeface="Arial"/>
              </a:rPr>
              <a:t>巴哈姆特動漫瘋</a:t>
            </a:r>
            <a:endParaRPr lang="en-US" altLang="zh-TW" b="1" baseline="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https://www.findcompany.com.tw/%E6%97%BA%E6%99%AE%E7%B6%B2%E8%B7%AF%E8%B3%87%E8%A8%8A%E8%82%A1%E4%BB%BD%E6%9C%89%E9%99%90%E5%85%AC%E5%8F%B8</a:t>
            </a:r>
          </a:p>
        </p:txBody>
      </p:sp>
    </p:spTree>
    <p:extLst>
      <p:ext uri="{BB962C8B-B14F-4D97-AF65-F5344CB8AC3E}">
        <p14:creationId xmlns:p14="http://schemas.microsoft.com/office/powerpoint/2010/main" val="9873722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dirty="0"/>
              <a:t>https://www.above.tw/after/UsPro/%E7%BE%8E%E8%82%A1-%E5%B8%82%E5%80%BC%E9%81%B8%E8%82%A1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TikTok</a:t>
            </a: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https://brandirectory.com/rankings/global/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100" b="1" i="0" u="none" strike="noStrike" cap="none" baseline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標楷體" panose="03000509000000000000" pitchFamily="65" charset="-120"/>
                <a:cs typeface="Arial"/>
                <a:sym typeface="Arial"/>
              </a:rPr>
              <a:t>巴哈姆特動漫瘋</a:t>
            </a:r>
            <a:endParaRPr lang="en-US" altLang="zh-TW" b="1" baseline="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https://www.findcompany.com.tw/%E6%97%BA%E6%99%AE%E7%B6%B2%E8%B7%AF%E8%B3%87%E8%A8%8A%E8%82%A1%E4%BB%BD%E6%9C%89%E9%99%90%E5%85%AC%E5%8F%B8</a:t>
            </a:r>
          </a:p>
        </p:txBody>
      </p:sp>
    </p:spTree>
    <p:extLst>
      <p:ext uri="{BB962C8B-B14F-4D97-AF65-F5344CB8AC3E}">
        <p14:creationId xmlns:p14="http://schemas.microsoft.com/office/powerpoint/2010/main" val="21244889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dirty="0"/>
              <a:t>https://www.above.tw/after/UsPro/%E7%BE%8E%E8%82%A1-%E5%B8%82%E5%80%BC%E9%81%B8%E8%82%A1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TikTok</a:t>
            </a: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https://brandirectory.com/rankings/global/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100" b="1" i="0" u="none" strike="noStrike" cap="none" baseline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標楷體" panose="03000509000000000000" pitchFamily="65" charset="-120"/>
                <a:cs typeface="Arial"/>
                <a:sym typeface="Arial"/>
              </a:rPr>
              <a:t>巴哈姆特動漫瘋</a:t>
            </a:r>
            <a:endParaRPr lang="en-US" altLang="zh-TW" b="1" baseline="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https://www.findcompany.com.tw/%E6%97%BA%E6%99%AE%E7%B6%B2%E8%B7%AF%E8%B3%87%E8%A8%8A%E8%82%A1%E4%BB%BD%E6%9C%89%E9%99%90%E5%85%AC%E5%8F%B8</a:t>
            </a:r>
          </a:p>
        </p:txBody>
      </p:sp>
    </p:spTree>
    <p:extLst>
      <p:ext uri="{BB962C8B-B14F-4D97-AF65-F5344CB8AC3E}">
        <p14:creationId xmlns:p14="http://schemas.microsoft.com/office/powerpoint/2010/main" val="2899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6c52a2e8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6c52a2e8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31575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dirty="0"/>
              <a:t>https://www.above.tw/after/UsPro/%E7%BE%8E%E8%82%A1-%E5%B8%82%E5%80%BC%E9%81%B8%E8%82%A1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TikTok</a:t>
            </a: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https://brandirectory.com/rankings/global/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100" b="1" i="0" u="none" strike="noStrike" cap="none" baseline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標楷體" panose="03000509000000000000" pitchFamily="65" charset="-120"/>
                <a:cs typeface="Arial"/>
                <a:sym typeface="Arial"/>
              </a:rPr>
              <a:t>巴哈姆特動漫瘋</a:t>
            </a:r>
            <a:endParaRPr lang="en-US" altLang="zh-TW" b="1" baseline="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https://www.findcompany.com.tw/%E6%97%BA%E6%99%AE%E7%B6%B2%E8%B7%AF%E8%B3%87%E8%A8%8A%E8%82%A1%E4%BB%BD%E6%9C%89%E9%99%90%E5%85%AC%E5%8F%B8</a:t>
            </a:r>
          </a:p>
        </p:txBody>
      </p:sp>
    </p:spTree>
    <p:extLst>
      <p:ext uri="{BB962C8B-B14F-4D97-AF65-F5344CB8AC3E}">
        <p14:creationId xmlns:p14="http://schemas.microsoft.com/office/powerpoint/2010/main" val="35563368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6c60e245bf_1_31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6c60e245bf_1_31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6c60e245bf_1_31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6c60e245bf_1_31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64550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dirty="0"/>
              <a:t>https://www.above.tw/after/UsPro/%E7%BE%8E%E8%82%A1-%E5%B8%82%E5%80%BC%E9%81%B8%E8%82%A1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TikTok</a:t>
            </a: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https://brandirectory.com/rankings/global/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100" b="1" i="0" u="none" strike="noStrike" cap="none" baseline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標楷體" panose="03000509000000000000" pitchFamily="65" charset="-120"/>
                <a:cs typeface="Arial"/>
                <a:sym typeface="Arial"/>
              </a:rPr>
              <a:t>巴哈姆特動漫瘋</a:t>
            </a:r>
            <a:endParaRPr lang="en-US" altLang="zh-TW" b="1" baseline="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https://www.findcompany.com.tw/%E6%97%BA%E6%99%AE%E7%B6%B2%E8%B7%AF%E8%B3%87%E8%A8%8A%E8%82%A1%E4%BB%BD%E6%9C%89%E9%99%90%E5%85%AC%E5%8F%B8</a:t>
            </a:r>
          </a:p>
        </p:txBody>
      </p:sp>
    </p:spTree>
    <p:extLst>
      <p:ext uri="{BB962C8B-B14F-4D97-AF65-F5344CB8AC3E}">
        <p14:creationId xmlns:p14="http://schemas.microsoft.com/office/powerpoint/2010/main" val="9961146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dirty="0"/>
              <a:t>https://www.above.tw/after/UsPro/%E7%BE%8E%E8%82%A1-%E5%B8%82%E5%80%BC%E9%81%B8%E8%82%A1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TikTok</a:t>
            </a: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https://brandirectory.com/rankings/global/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100" b="1" i="0" u="none" strike="noStrike" cap="none" baseline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標楷體" panose="03000509000000000000" pitchFamily="65" charset="-120"/>
                <a:cs typeface="Arial"/>
                <a:sym typeface="Arial"/>
              </a:rPr>
              <a:t>巴哈姆特動漫瘋</a:t>
            </a:r>
            <a:endParaRPr lang="en-US" altLang="zh-TW" b="1" baseline="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https://www.findcompany.com.tw/%E6%97%BA%E6%99%AE%E7%B6%B2%E8%B7%AF%E8%B3%87%E8%A8%8A%E8%82%A1%E4%BB%BD%E6%9C%89%E9%99%90%E5%85%AC%E5%8F%B8</a:t>
            </a:r>
          </a:p>
        </p:txBody>
      </p:sp>
    </p:spTree>
    <p:extLst>
      <p:ext uri="{BB962C8B-B14F-4D97-AF65-F5344CB8AC3E}">
        <p14:creationId xmlns:p14="http://schemas.microsoft.com/office/powerpoint/2010/main" val="25503115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83689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dirty="0"/>
              <a:t>https://www.above.tw/after/UsPro/%E7%BE%8E%E8%82%A1-%E5%B8%82%E5%80%BC%E9%81%B8%E8%82%A1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TikTok</a:t>
            </a: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https://brandirectory.com/rankings/global/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100" b="1" i="0" u="none" strike="noStrike" cap="none" baseline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標楷體" panose="03000509000000000000" pitchFamily="65" charset="-120"/>
                <a:cs typeface="Arial"/>
                <a:sym typeface="Arial"/>
              </a:rPr>
              <a:t>巴哈姆特動漫瘋</a:t>
            </a:r>
            <a:endParaRPr lang="en-US" altLang="zh-TW" b="1" baseline="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https://www.findcompany.com.tw/%E6%97%BA%E6%99%AE%E7%B6%B2%E8%B7%AF%E8%B3%87%E8%A8%8A%E8%82%A1%E4%BB%BD%E6%9C%89%E9%99%90%E5%85%AC%E5%8F%B8</a:t>
            </a:r>
          </a:p>
        </p:txBody>
      </p:sp>
    </p:spTree>
    <p:extLst>
      <p:ext uri="{BB962C8B-B14F-4D97-AF65-F5344CB8AC3E}">
        <p14:creationId xmlns:p14="http://schemas.microsoft.com/office/powerpoint/2010/main" val="38427419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9971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dirty="0"/>
              <a:t>https://www.above.tw/after/UsPro/%E7%BE%8E%E8%82%A1-%E5%B8%82%E5%80%BC%E9%81%B8%E8%82%A1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TikTok</a:t>
            </a: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https://brandirectory.com/rankings/global/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100" b="1" i="0" u="none" strike="noStrike" cap="none" baseline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標楷體" panose="03000509000000000000" pitchFamily="65" charset="-120"/>
                <a:cs typeface="Arial"/>
                <a:sym typeface="Arial"/>
              </a:rPr>
              <a:t>巴哈姆特動漫瘋</a:t>
            </a:r>
            <a:endParaRPr lang="en-US" altLang="zh-TW" b="1" baseline="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https://www.findcompany.com.tw/%E6%97%BA%E6%99%AE%E7%B6%B2%E8%B7%AF%E8%B3%87%E8%A8%8A%E8%82%A1%E4%BB%BD%E6%9C%89%E9%99%90%E5%85%AC%E5%8F%B8</a:t>
            </a:r>
          </a:p>
        </p:txBody>
      </p:sp>
    </p:spTree>
    <p:extLst>
      <p:ext uri="{BB962C8B-B14F-4D97-AF65-F5344CB8AC3E}">
        <p14:creationId xmlns:p14="http://schemas.microsoft.com/office/powerpoint/2010/main" val="1299278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dirty="0"/>
              <a:t>https://www.above.tw/after/UsPro/%E7%BE%8E%E8%82%A1-%E5%B8%82%E5%80%BC%E9%81%B8%E8%82%A1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TikTok</a:t>
            </a: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https://brandirectory.com/rankings/global/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100" b="1" i="0" u="none" strike="noStrike" cap="none" baseline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標楷體" panose="03000509000000000000" pitchFamily="65" charset="-120"/>
                <a:cs typeface="Arial"/>
                <a:sym typeface="Arial"/>
              </a:rPr>
              <a:t>巴哈姆特動漫瘋</a:t>
            </a:r>
            <a:endParaRPr lang="en-US" altLang="zh-TW" b="1" baseline="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https://www.findcompany.com.tw/%E6%97%BA%E6%99%AE%E7%B6%B2%E8%B7%AF%E8%B3%87%E8%A8%8A%E8%82%A1%E4%BB%BD%E6%9C%89%E9%99%90%E5%85%AC%E5%8F%B8</a:t>
            </a:r>
          </a:p>
        </p:txBody>
      </p:sp>
    </p:spTree>
    <p:extLst>
      <p:ext uri="{BB962C8B-B14F-4D97-AF65-F5344CB8AC3E}">
        <p14:creationId xmlns:p14="http://schemas.microsoft.com/office/powerpoint/2010/main" val="2937735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6c52a2e8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6c52a2e8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3116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dirty="0"/>
              <a:t>https://www.above.tw/after/UsPro/%E7%BE%8E%E8%82%A1-%E5%B8%82%E5%80%BC%E9%81%B8%E8%82%A1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TikTok</a:t>
            </a: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https://brandirectory.com/rankings/global/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100" b="1" i="0" u="none" strike="noStrike" cap="none" baseline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標楷體" panose="03000509000000000000" pitchFamily="65" charset="-120"/>
                <a:cs typeface="Arial"/>
                <a:sym typeface="Arial"/>
              </a:rPr>
              <a:t>巴哈姆特動漫瘋</a:t>
            </a:r>
            <a:endParaRPr lang="en-US" altLang="zh-TW" b="1" baseline="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https://www.findcompany.com.tw/%E6%97%BA%E6%99%AE%E7%B6%B2%E8%B7%AF%E8%B3%87%E8%A8%8A%E8%82%A1%E4%BB%BD%E6%9C%89%E9%99%90%E5%85%AC%E5%8F%B8</a:t>
            </a:r>
          </a:p>
        </p:txBody>
      </p:sp>
    </p:spTree>
    <p:extLst>
      <p:ext uri="{BB962C8B-B14F-4D97-AF65-F5344CB8AC3E}">
        <p14:creationId xmlns:p14="http://schemas.microsoft.com/office/powerpoint/2010/main" val="36889728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dirty="0"/>
              <a:t>https://www.above.tw/after/UsPro/%E7%BE%8E%E8%82%A1-%E5%B8%82%E5%80%BC%E9%81%B8%E8%82%A1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TikTok</a:t>
            </a: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https://brandirectory.com/rankings/global/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100" b="1" i="0" u="none" strike="noStrike" cap="none" baseline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標楷體" panose="03000509000000000000" pitchFamily="65" charset="-120"/>
                <a:cs typeface="Arial"/>
                <a:sym typeface="Arial"/>
              </a:rPr>
              <a:t>巴哈姆特動漫瘋</a:t>
            </a:r>
            <a:endParaRPr lang="en-US" altLang="zh-TW" b="1" baseline="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https://www.findcompany.com.tw/%E6%97%BA%E6%99%AE%E7%B6%B2%E8%B7%AF%E8%B3%87%E8%A8%8A%E8%82%A1%E4%BB%BD%E6%9C%89%E9%99%90%E5%85%AC%E5%8F%B8</a:t>
            </a:r>
          </a:p>
        </p:txBody>
      </p:sp>
    </p:spTree>
    <p:extLst>
      <p:ext uri="{BB962C8B-B14F-4D97-AF65-F5344CB8AC3E}">
        <p14:creationId xmlns:p14="http://schemas.microsoft.com/office/powerpoint/2010/main" val="38334282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72004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dirty="0"/>
              <a:t>https://www.above.tw/after/UsPro/%E7%BE%8E%E8%82%A1-%E5%B8%82%E5%80%BC%E9%81%B8%E8%82%A1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TikTok</a:t>
            </a: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https://brandirectory.com/rankings/global/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100" b="1" i="0" u="none" strike="noStrike" cap="none" baseline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標楷體" panose="03000509000000000000" pitchFamily="65" charset="-120"/>
                <a:cs typeface="Arial"/>
                <a:sym typeface="Arial"/>
              </a:rPr>
              <a:t>巴哈姆特動漫瘋</a:t>
            </a:r>
            <a:endParaRPr lang="en-US" altLang="zh-TW" b="1" baseline="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https://www.findcompany.com.tw/%E6%97%BA%E6%99%AE%E7%B6%B2%E8%B7%AF%E8%B3%87%E8%A8%8A%E8%82%A1%E4%BB%BD%E6%9C%89%E9%99%90%E5%85%AC%E5%8F%B8</a:t>
            </a:r>
          </a:p>
        </p:txBody>
      </p:sp>
    </p:spTree>
    <p:extLst>
      <p:ext uri="{BB962C8B-B14F-4D97-AF65-F5344CB8AC3E}">
        <p14:creationId xmlns:p14="http://schemas.microsoft.com/office/powerpoint/2010/main" val="36627728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4095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dirty="0"/>
              <a:t>https://www.above.tw/after/UsPro/%E7%BE%8E%E8%82%A1-%E5%B8%82%E5%80%BC%E9%81%B8%E8%82%A1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TikTok</a:t>
            </a: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https://brandirectory.com/rankings/global/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100" b="1" i="0" u="none" strike="noStrike" cap="none" baseline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標楷體" panose="03000509000000000000" pitchFamily="65" charset="-120"/>
                <a:cs typeface="Arial"/>
                <a:sym typeface="Arial"/>
              </a:rPr>
              <a:t>巴哈姆特動漫瘋</a:t>
            </a:r>
            <a:endParaRPr lang="en-US" altLang="zh-TW" b="1" baseline="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https://www.findcompany.com.tw/%E6%97%BA%E6%99%AE%E7%B6%B2%E8%B7%AF%E8%B3%87%E8%A8%8A%E8%82%A1%E4%BB%BD%E6%9C%89%E9%99%90%E5%85%AC%E5%8F%B8</a:t>
            </a:r>
          </a:p>
        </p:txBody>
      </p:sp>
    </p:spTree>
    <p:extLst>
      <p:ext uri="{BB962C8B-B14F-4D97-AF65-F5344CB8AC3E}">
        <p14:creationId xmlns:p14="http://schemas.microsoft.com/office/powerpoint/2010/main" val="21016937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dirty="0"/>
              <a:t>https://www.above.tw/after/UsPro/%E7%BE%8E%E8%82%A1-%E5%B8%82%E5%80%BC%E9%81%B8%E8%82%A1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TikTok</a:t>
            </a: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https://brandirectory.com/rankings/global/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100" b="1" i="0" u="none" strike="noStrike" cap="none" baseline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標楷體" panose="03000509000000000000" pitchFamily="65" charset="-120"/>
                <a:cs typeface="Arial"/>
                <a:sym typeface="Arial"/>
              </a:rPr>
              <a:t>巴哈姆特動漫瘋</a:t>
            </a:r>
            <a:endParaRPr lang="en-US" altLang="zh-TW" b="1" baseline="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https://www.findcompany.com.tw/%E6%97%BA%E6%99%AE%E7%B6%B2%E8%B7%AF%E8%B3%87%E8%A8%8A%E8%82%A1%E4%BB%BD%E6%9C%89%E9%99%90%E5%85%AC%E5%8F%B8</a:t>
            </a:r>
          </a:p>
        </p:txBody>
      </p:sp>
    </p:spTree>
    <p:extLst>
      <p:ext uri="{BB962C8B-B14F-4D97-AF65-F5344CB8AC3E}">
        <p14:creationId xmlns:p14="http://schemas.microsoft.com/office/powerpoint/2010/main" val="7523668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dirty="0"/>
              <a:t>https://www.above.tw/after/UsPro/%E7%BE%8E%E8%82%A1-%E5%B8%82%E5%80%BC%E9%81%B8%E8%82%A1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TikTok</a:t>
            </a: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https://brandirectory.com/rankings/global/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100" b="1" i="0" u="none" strike="noStrike" cap="none" baseline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標楷體" panose="03000509000000000000" pitchFamily="65" charset="-120"/>
                <a:cs typeface="Arial"/>
                <a:sym typeface="Arial"/>
              </a:rPr>
              <a:t>巴哈姆特動漫瘋</a:t>
            </a:r>
            <a:endParaRPr lang="en-US" altLang="zh-TW" b="1" baseline="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https://www.findcompany.com.tw/%E6%97%BA%E6%99%AE%E7%B6%B2%E8%B7%AF%E8%B3%87%E8%A8%8A%E8%82%A1%E4%BB%BD%E6%9C%89%E9%99%90%E5%85%AC%E5%8F%B8</a:t>
            </a:r>
          </a:p>
        </p:txBody>
      </p:sp>
    </p:spTree>
    <p:extLst>
      <p:ext uri="{BB962C8B-B14F-4D97-AF65-F5344CB8AC3E}">
        <p14:creationId xmlns:p14="http://schemas.microsoft.com/office/powerpoint/2010/main" val="24260673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6c52a2e8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6c52a2e8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0835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1767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9732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8720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810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Twitch https://www.twitch.tv/creatorcamp/zh-tw/get-rewarded/bits-and-subscriptions/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0760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6D0854D7-2CAD-4A5C-A37B-C3B4369A08A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6D0854D7-2CAD-4A5C-A37B-C3B4369A08A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6D0854D7-2CAD-4A5C-A37B-C3B4369A08A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6D0854D7-2CAD-4A5C-A37B-C3B4369A08A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1" name="投影片編號版面配置區 1"/>
          <p:cNvSpPr>
            <a:spLocks noGrp="1"/>
          </p:cNvSpPr>
          <p:nvPr>
            <p:ph type="sldNum" sz="quarter" idx="1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6D0854D7-2CAD-4A5C-A37B-C3B4369A08A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1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99" name="Google Shape;299;p1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1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5"/>
          <p:cNvSpPr txBox="1">
            <a:spLocks noGrp="1"/>
          </p:cNvSpPr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4" name="Google Shape;304;p15"/>
          <p:cNvSpPr txBox="1">
            <a:spLocks noGrp="1"/>
          </p:cNvSpPr>
          <p:nvPr>
            <p:ph type="subTitle" idx="1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5" name="Google Shape;305;p15"/>
          <p:cNvSpPr txBox="1">
            <a:spLocks noGrp="1"/>
          </p:cNvSpPr>
          <p:nvPr>
            <p:ph type="ctrTitle" idx="2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6" name="Google Shape;306;p15"/>
          <p:cNvSpPr txBox="1">
            <a:spLocks noGrp="1"/>
          </p:cNvSpPr>
          <p:nvPr>
            <p:ph type="subTitle" idx="3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7" name="Google Shape;307;p15"/>
          <p:cNvSpPr txBox="1">
            <a:spLocks noGrp="1"/>
          </p:cNvSpPr>
          <p:nvPr>
            <p:ph type="ctrTitle" idx="4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8" name="Google Shape;308;p15"/>
          <p:cNvSpPr txBox="1">
            <a:spLocks noGrp="1"/>
          </p:cNvSpPr>
          <p:nvPr>
            <p:ph type="subTitle" idx="5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9" name="Google Shape;309;p15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8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6D0854D7-2CAD-4A5C-A37B-C3B4369A08A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6D0854D7-2CAD-4A5C-A37B-C3B4369A08A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5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6D0854D7-2CAD-4A5C-A37B-C3B4369A08A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9" r:id="rId5"/>
    <p:sldLayoutId id="2147483661" r:id="rId6"/>
    <p:sldLayoutId id="2147483666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microsoft.com/office/2007/relationships/hdphoto" Target="../media/hdphoto4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jp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microsoft.com/office/2007/relationships/hdphoto" Target="../media/hdphoto4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microsoft.com/office/2007/relationships/hdphoto" Target="../media/hdphoto4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microsoft.com/office/2007/relationships/hdphoto" Target="../media/hdphoto4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149580" y="1640079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815404" y="1000391"/>
            <a:ext cx="7513174" cy="26229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資料處理、主機及網站代管服務業</a:t>
            </a:r>
            <a:r>
              <a:rPr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(6312)</a:t>
            </a:r>
            <a:r>
              <a:rPr lang="en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br>
              <a:rPr 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66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線上影音串流服務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1</a:t>
            </a:fld>
            <a:endParaRPr lang="zh-TW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88927" y="122940"/>
            <a:ext cx="876614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產品的需求彈性、需求成長性、訂單波動性、購買模式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DA4BEFE9-D08D-D655-A9B5-933955E68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536908"/>
              </p:ext>
            </p:extLst>
          </p:nvPr>
        </p:nvGraphicFramePr>
        <p:xfrm>
          <a:off x="611998" y="1057531"/>
          <a:ext cx="7920004" cy="3600000"/>
        </p:xfrm>
        <a:graphic>
          <a:graphicData uri="http://schemas.openxmlformats.org/drawingml/2006/table">
            <a:tbl>
              <a:tblPr firstRow="1" bandRow="1">
                <a:tableStyleId>{F426CB1B-1369-4733-BBA3-90EF2DB0F9F4}</a:tableStyleId>
              </a:tblPr>
              <a:tblGrid>
                <a:gridCol w="2231212">
                  <a:extLst>
                    <a:ext uri="{9D8B030D-6E8A-4147-A177-3AD203B41FA5}">
                      <a16:colId xmlns:a16="http://schemas.microsoft.com/office/drawing/2014/main" val="3837845904"/>
                    </a:ext>
                  </a:extLst>
                </a:gridCol>
                <a:gridCol w="1422198">
                  <a:extLst>
                    <a:ext uri="{9D8B030D-6E8A-4147-A177-3AD203B41FA5}">
                      <a16:colId xmlns:a16="http://schemas.microsoft.com/office/drawing/2014/main" val="3457833054"/>
                    </a:ext>
                  </a:extLst>
                </a:gridCol>
                <a:gridCol w="1422198">
                  <a:extLst>
                    <a:ext uri="{9D8B030D-6E8A-4147-A177-3AD203B41FA5}">
                      <a16:colId xmlns:a16="http://schemas.microsoft.com/office/drawing/2014/main" val="1600993861"/>
                    </a:ext>
                  </a:extLst>
                </a:gridCol>
                <a:gridCol w="1422198">
                  <a:extLst>
                    <a:ext uri="{9D8B030D-6E8A-4147-A177-3AD203B41FA5}">
                      <a16:colId xmlns:a16="http://schemas.microsoft.com/office/drawing/2014/main" val="152937534"/>
                    </a:ext>
                  </a:extLst>
                </a:gridCol>
                <a:gridCol w="1422198">
                  <a:extLst>
                    <a:ext uri="{9D8B030D-6E8A-4147-A177-3AD203B41FA5}">
                      <a16:colId xmlns:a16="http://schemas.microsoft.com/office/drawing/2014/main" val="2746603774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平台名稱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需求彈性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需求成長性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訂單波動性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購買模式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7059806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YouTube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虛擬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1695769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Twitch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虛擬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6334678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Netflix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虛擬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7750184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巴哈姆特動漫瘋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虛擬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0108933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Disney+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虛擬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543838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嗶哩嗶哩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虛擬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57943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TikTok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虛擬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9441188"/>
                  </a:ext>
                </a:extLst>
              </a:tr>
            </a:tbl>
          </a:graphicData>
        </a:graphic>
      </p:graphicFrame>
      <p:grpSp>
        <p:nvGrpSpPr>
          <p:cNvPr id="2" name="群組 1">
            <a:extLst>
              <a:ext uri="{FF2B5EF4-FFF2-40B4-BE49-F238E27FC236}">
                <a16:creationId xmlns:a16="http://schemas.microsoft.com/office/drawing/2014/main" id="{DEE01EEC-EC71-E269-83FB-B898D16C603E}"/>
              </a:ext>
            </a:extLst>
          </p:cNvPr>
          <p:cNvGrpSpPr/>
          <p:nvPr/>
        </p:nvGrpSpPr>
        <p:grpSpPr>
          <a:xfrm>
            <a:off x="600715" y="1549602"/>
            <a:ext cx="540000" cy="3034642"/>
            <a:chOff x="1822927" y="1613896"/>
            <a:chExt cx="540000" cy="3034642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A7BBDD92-1091-6B19-A62E-AEE1592AD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9566" y="1613896"/>
              <a:ext cx="360000" cy="360000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27636DD6-2F0C-5812-04D0-30714DC4E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7127" y="2122931"/>
              <a:ext cx="332111" cy="2880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E97406E-BDE7-2B28-50FE-A867BD098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19342" y="2524700"/>
              <a:ext cx="360000" cy="3600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300CAA84-F737-1483-62B7-C5254129E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backgroundMark x1="72266" y1="33203" x2="62695" y2="33984"/>
                          <a14:backgroundMark x1="62695" y1="33984" x2="64258" y2="3418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22927" y="2879905"/>
              <a:ext cx="540000" cy="54000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22DF0956-A518-99F3-3665-A3164DEDB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79624" y1="52160" x2="79624" y2="52160"/>
                          <a14:foregroundMark x1="82132" y1="61111" x2="82132" y2="61111"/>
                          <a14:foregroundMark x1="28527" y1="53395" x2="28527" y2="53395"/>
                          <a14:foregroundMark x1="39812" y1="53086" x2="39812" y2="53086"/>
                          <a14:foregroundMark x1="40125" y1="62963" x2="40125" y2="62963"/>
                          <a14:foregroundMark x1="43260" y1="60185" x2="43260" y2="60185"/>
                          <a14:foregroundMark x1="60502" y1="61728" x2="60502" y2="61728"/>
                          <a14:foregroundMark x1="68652" y1="61728" x2="68652" y2="61728"/>
                          <a14:backgroundMark x1="63950" y1="46296" x2="49843" y2="48148"/>
                          <a14:backgroundMark x1="36364" y1="46296" x2="68652" y2="52778"/>
                          <a14:backgroundMark x1="25705" y1="57099" x2="31348" y2="60494"/>
                          <a14:backgroundMark x1="21317" y1="64815" x2="21317" y2="648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29342" y="3280222"/>
              <a:ext cx="531666" cy="540000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0BF02B81-99A6-BA58-31F6-FB0500EAE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foregroundMark x1="39889" y1="37000" x2="39889" y2="37000"/>
                          <a14:foregroundMark x1="61556" y1="38667" x2="61556" y2="38667"/>
                          <a14:foregroundMark x1="53889" y1="50333" x2="53889" y2="50333"/>
                          <a14:foregroundMark x1="24444" y1="76778" x2="24444" y2="76778"/>
                          <a14:foregroundMark x1="31556" y1="80333" x2="31556" y2="80333"/>
                          <a14:foregroundMark x1="33111" y1="78444" x2="33111" y2="78444"/>
                          <a14:foregroundMark x1="31111" y1="77667" x2="31111" y2="77667"/>
                          <a14:foregroundMark x1="36111" y1="78333" x2="36111" y2="78333"/>
                          <a14:foregroundMark x1="36667" y1="81556" x2="36667" y2="81556"/>
                          <a14:foregroundMark x1="37000" y1="77667" x2="37000" y2="77667"/>
                          <a14:foregroundMark x1="39222" y1="76444" x2="39222" y2="76444"/>
                          <a14:foregroundMark x1="47111" y1="78222" x2="47111" y2="78222"/>
                          <a14:foregroundMark x1="47000" y1="80667" x2="47000" y2="80667"/>
                          <a14:foregroundMark x1="48444" y1="76778" x2="48444" y2="76778"/>
                          <a14:foregroundMark x1="51556" y1="78667" x2="51556" y2="78667"/>
                          <a14:foregroundMark x1="51444" y1="82778" x2="51444" y2="82778"/>
                          <a14:foregroundMark x1="59222" y1="76444" x2="59222" y2="76444"/>
                          <a14:foregroundMark x1="57889" y1="80333" x2="57889" y2="80333"/>
                          <a14:foregroundMark x1="62778" y1="77778" x2="62778" y2="77778"/>
                          <a14:foregroundMark x1="70444" y1="76222" x2="70444" y2="76222"/>
                          <a14:foregroundMark x1="70444" y1="79778" x2="70444" y2="797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15175" y="3870221"/>
              <a:ext cx="360000" cy="360000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83C60A26-A90B-35A6-12EF-36F712F39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949566" y="4360538"/>
              <a:ext cx="288000" cy="288000"/>
            </a:xfrm>
            <a:prstGeom prst="rect">
              <a:avLst/>
            </a:prstGeom>
          </p:spPr>
        </p:pic>
      </p:grpSp>
      <p:sp>
        <p:nvSpPr>
          <p:cNvPr id="5" name="投影片編號版面配置區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10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5819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478243" y="1146747"/>
            <a:ext cx="1784323" cy="7922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垂直整合化</a:t>
            </a:r>
            <a:br>
              <a:rPr lang="en-US" altLang="zh-TW" sz="2400" b="1" dirty="0">
                <a:latin typeface="Arial" panose="020B0604020202020204" pitchFamily="34" charset="0"/>
                <a:ea typeface="標楷體" panose="03000509000000000000" pitchFamily="65" charset="-120"/>
              </a:rPr>
            </a:br>
            <a:r>
              <a:rPr lang="en-US" altLang="zh-TW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Netflix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21" name="Google Shape;479;p27">
            <a:extLst>
              <a:ext uri="{FF2B5EF4-FFF2-40B4-BE49-F238E27FC236}">
                <a16:creationId xmlns:a16="http://schemas.microsoft.com/office/drawing/2014/main" id="{8932BDF3-D91F-7914-944B-BE4D1946A56F}"/>
              </a:ext>
            </a:extLst>
          </p:cNvPr>
          <p:cNvSpPr txBox="1">
            <a:spLocks/>
          </p:cNvSpPr>
          <p:nvPr/>
        </p:nvSpPr>
        <p:spPr>
          <a:xfrm>
            <a:off x="3296189" y="1058863"/>
            <a:ext cx="1853765" cy="872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多角化經營</a:t>
            </a:r>
            <a:endParaRPr lang="en-US" altLang="zh-TW"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  <a:p>
            <a:pPr algn="ctr"/>
            <a:r>
              <a:rPr lang="en-US" altLang="zh-TW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Netflix</a:t>
            </a:r>
            <a:endParaRPr lang="zh-TW" altLang="en-US"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21644B9A-06F2-3123-0E51-D2434CD1B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64" y="2152333"/>
            <a:ext cx="1430282" cy="2119417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33352C0-67B8-8243-A1BD-99682036A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941" y="2360109"/>
            <a:ext cx="1790263" cy="1790263"/>
          </a:xfrm>
          <a:prstGeom prst="rect">
            <a:avLst/>
          </a:prstGeom>
        </p:spPr>
      </p:pic>
      <p:sp>
        <p:nvSpPr>
          <p:cNvPr id="9" name="Google Shape;479;p27">
            <a:extLst>
              <a:ext uri="{FF2B5EF4-FFF2-40B4-BE49-F238E27FC236}">
                <a16:creationId xmlns:a16="http://schemas.microsoft.com/office/drawing/2014/main" id="{DB55A587-4CBF-C3F2-12CF-9301863D836D}"/>
              </a:ext>
            </a:extLst>
          </p:cNvPr>
          <p:cNvSpPr txBox="1">
            <a:spLocks/>
          </p:cNvSpPr>
          <p:nvPr/>
        </p:nvSpPr>
        <p:spPr>
          <a:xfrm>
            <a:off x="5847812" y="1146747"/>
            <a:ext cx="3024718" cy="792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多角化經營失敗案例</a:t>
            </a:r>
            <a:endParaRPr lang="en-US" altLang="zh-TW"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  <a:p>
            <a:pPr algn="ctr"/>
            <a:r>
              <a:rPr lang="en-US" altLang="zh-TW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YouTube</a:t>
            </a:r>
            <a:endParaRPr lang="zh-TW" altLang="en-US"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141B49F-ABA3-4CA8-3BBC-CA82A46990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579" y="2427718"/>
            <a:ext cx="2343454" cy="146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85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81307" y="-2242"/>
            <a:ext cx="512602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各廠商的廣告形式、產品開發的歷程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DA4BEFE9-D08D-D655-A9B5-933955E68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719235"/>
              </p:ext>
            </p:extLst>
          </p:nvPr>
        </p:nvGraphicFramePr>
        <p:xfrm>
          <a:off x="221602" y="1314264"/>
          <a:ext cx="6120001" cy="2739827"/>
        </p:xfrm>
        <a:graphic>
          <a:graphicData uri="http://schemas.openxmlformats.org/drawingml/2006/table">
            <a:tbl>
              <a:tblPr firstRow="1" bandRow="1">
                <a:tableStyleId>{F426CB1B-1369-4733-BBA3-90EF2DB0F9F4}</a:tableStyleId>
              </a:tblPr>
              <a:tblGrid>
                <a:gridCol w="1442678">
                  <a:extLst>
                    <a:ext uri="{9D8B030D-6E8A-4147-A177-3AD203B41FA5}">
                      <a16:colId xmlns:a16="http://schemas.microsoft.com/office/drawing/2014/main" val="3837845904"/>
                    </a:ext>
                  </a:extLst>
                </a:gridCol>
                <a:gridCol w="1746021">
                  <a:extLst>
                    <a:ext uri="{9D8B030D-6E8A-4147-A177-3AD203B41FA5}">
                      <a16:colId xmlns:a16="http://schemas.microsoft.com/office/drawing/2014/main" val="3457833054"/>
                    </a:ext>
                  </a:extLst>
                </a:gridCol>
                <a:gridCol w="2931302">
                  <a:extLst>
                    <a:ext uri="{9D8B030D-6E8A-4147-A177-3AD203B41FA5}">
                      <a16:colId xmlns:a16="http://schemas.microsoft.com/office/drawing/2014/main" val="3620375208"/>
                    </a:ext>
                  </a:extLst>
                </a:gridCol>
              </a:tblGrid>
              <a:tr h="399721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平台名稱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廣告形式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開發歷程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7059806"/>
                  </a:ext>
                </a:extLst>
              </a:tr>
              <a:tr h="11700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YouTube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網路廣告、電視廣告、廣播廣告</a:t>
                      </a:r>
                      <a:endParaRPr lang="en-US" altLang="zh-TW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hangingPunct="1"/>
                      <a:r>
                        <a:rPr lang="zh-TW" altLang="en-US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成熟期，早期被</a:t>
                      </a:r>
                      <a:r>
                        <a:rPr lang="en-US" altLang="zh-TW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google</a:t>
                      </a:r>
                      <a:r>
                        <a:rPr lang="zh-TW" altLang="en-US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收購前，營收模式是以網路廣告為主。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1695769"/>
                  </a:ext>
                </a:extLst>
              </a:tr>
              <a:tr h="11700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Twitch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網路廣告、社群廣告、交通廣告</a:t>
                      </a:r>
                      <a:endParaRPr lang="en-US" altLang="zh-TW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成熟期，前身為綜合影音平台</a:t>
                      </a:r>
                      <a:r>
                        <a:rPr lang="en-US" altLang="zh-TW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Justin.tv</a:t>
                      </a:r>
                      <a:r>
                        <a:rPr lang="zh-TW" altLang="en-US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，後來被</a:t>
                      </a:r>
                      <a:r>
                        <a:rPr lang="en-US" altLang="zh-TW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Amazon</a:t>
                      </a:r>
                      <a:r>
                        <a:rPr lang="zh-TW" altLang="en-US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收購。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6334678"/>
                  </a:ext>
                </a:extLst>
              </a:tr>
            </a:tbl>
          </a:graphicData>
        </a:graphic>
      </p:graphicFrame>
      <p:grpSp>
        <p:nvGrpSpPr>
          <p:cNvPr id="2" name="群組 1">
            <a:extLst>
              <a:ext uri="{FF2B5EF4-FFF2-40B4-BE49-F238E27FC236}">
                <a16:creationId xmlns:a16="http://schemas.microsoft.com/office/drawing/2014/main" id="{DEE01EEC-EC71-E269-83FB-B898D16C603E}"/>
              </a:ext>
            </a:extLst>
          </p:cNvPr>
          <p:cNvGrpSpPr/>
          <p:nvPr/>
        </p:nvGrpSpPr>
        <p:grpSpPr>
          <a:xfrm>
            <a:off x="301115" y="2157988"/>
            <a:ext cx="332111" cy="1456641"/>
            <a:chOff x="1899539" y="1613896"/>
            <a:chExt cx="332111" cy="1456641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A7BBDD92-1091-6B19-A62E-AEE1592AD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6166" y="1613896"/>
              <a:ext cx="288000" cy="288000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27636DD6-2F0C-5812-04D0-30714DC4E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9539" y="2782537"/>
              <a:ext cx="332111" cy="288000"/>
            </a:xfrm>
            <a:prstGeom prst="rect">
              <a:avLst/>
            </a:prstGeom>
          </p:spPr>
        </p:pic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CB415254-C0EE-822A-6D83-B45397833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4573" y="95192"/>
            <a:ext cx="2263896" cy="4916789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12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4891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81307" y="-2242"/>
            <a:ext cx="512602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各廠商的廣告形式、產品開發的歷程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DA4BEFE9-D08D-D655-A9B5-933955E68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224657"/>
              </p:ext>
            </p:extLst>
          </p:nvPr>
        </p:nvGraphicFramePr>
        <p:xfrm>
          <a:off x="467766" y="3252866"/>
          <a:ext cx="8208468" cy="1289154"/>
        </p:xfrm>
        <a:graphic>
          <a:graphicData uri="http://schemas.openxmlformats.org/drawingml/2006/table">
            <a:tbl>
              <a:tblPr firstRow="1" bandRow="1">
                <a:tableStyleId>{F426CB1B-1369-4733-BBA3-90EF2DB0F9F4}</a:tableStyleId>
              </a:tblPr>
              <a:tblGrid>
                <a:gridCol w="1092260">
                  <a:extLst>
                    <a:ext uri="{9D8B030D-6E8A-4147-A177-3AD203B41FA5}">
                      <a16:colId xmlns:a16="http://schemas.microsoft.com/office/drawing/2014/main" val="3837845904"/>
                    </a:ext>
                  </a:extLst>
                </a:gridCol>
                <a:gridCol w="2796208">
                  <a:extLst>
                    <a:ext uri="{9D8B030D-6E8A-4147-A177-3AD203B41FA5}">
                      <a16:colId xmlns:a16="http://schemas.microsoft.com/office/drawing/2014/main" val="3457833054"/>
                    </a:ext>
                  </a:extLst>
                </a:gridCol>
                <a:gridCol w="4320000">
                  <a:extLst>
                    <a:ext uri="{9D8B030D-6E8A-4147-A177-3AD203B41FA5}">
                      <a16:colId xmlns:a16="http://schemas.microsoft.com/office/drawing/2014/main" val="3620375208"/>
                    </a:ext>
                  </a:extLst>
                </a:gridCol>
              </a:tblGrid>
              <a:tr h="33615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平台名稱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廣告形式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開發歷程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7059806"/>
                  </a:ext>
                </a:extLst>
              </a:tr>
              <a:tr h="95300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Netflix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社群廣告、網路廣告、交通廣告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altLang="en-US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成熟期，藉由</a:t>
                      </a:r>
                      <a:r>
                        <a:rPr lang="en-US" altLang="zh-TW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YouTube</a:t>
                      </a:r>
                      <a:r>
                        <a:rPr lang="zh-TW" altLang="en-US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串流平台的發展開始，而影響到</a:t>
                      </a:r>
                      <a:r>
                        <a:rPr lang="en-US" altLang="zh-TW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Netflix</a:t>
                      </a:r>
                      <a:r>
                        <a:rPr lang="zh-TW" altLang="en-US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由租片轉線上的改變。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7750184"/>
                  </a:ext>
                </a:extLst>
              </a:tr>
            </a:tbl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2E97406E-BDE7-2B28-50FE-A867BD098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3700" y="3897443"/>
            <a:ext cx="288000" cy="288000"/>
          </a:xfrm>
          <a:prstGeom prst="rect">
            <a:avLst/>
          </a:prstGeom>
        </p:spPr>
      </p:pic>
      <p:pic>
        <p:nvPicPr>
          <p:cNvPr id="8" name="圖片 7" descr="一張含有 草, 室外, 人, 室外物品 的圖片&#10;&#10;自動產生的描述">
            <a:extLst>
              <a:ext uri="{FF2B5EF4-FFF2-40B4-BE49-F238E27FC236}">
                <a16:creationId xmlns:a16="http://schemas.microsoft.com/office/drawing/2014/main" id="{9B5C11D4-FA72-90CA-45C0-54ACD0B7CA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325" y="859278"/>
            <a:ext cx="6663351" cy="2248525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13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1082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79388" y="0"/>
            <a:ext cx="512602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各廠商的廣告形式、產品開發的歷程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DA4BEFE9-D08D-D655-A9B5-933955E68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326420"/>
              </p:ext>
            </p:extLst>
          </p:nvPr>
        </p:nvGraphicFramePr>
        <p:xfrm>
          <a:off x="854334" y="981513"/>
          <a:ext cx="7435333" cy="3241645"/>
        </p:xfrm>
        <a:graphic>
          <a:graphicData uri="http://schemas.openxmlformats.org/drawingml/2006/table">
            <a:tbl>
              <a:tblPr firstRow="1" bandRow="1">
                <a:tableStyleId>{F426CB1B-1369-4733-BBA3-90EF2DB0F9F4}</a:tableStyleId>
              </a:tblPr>
              <a:tblGrid>
                <a:gridCol w="1675176">
                  <a:extLst>
                    <a:ext uri="{9D8B030D-6E8A-4147-A177-3AD203B41FA5}">
                      <a16:colId xmlns:a16="http://schemas.microsoft.com/office/drawing/2014/main" val="3837845904"/>
                    </a:ext>
                  </a:extLst>
                </a:gridCol>
                <a:gridCol w="1518505">
                  <a:extLst>
                    <a:ext uri="{9D8B030D-6E8A-4147-A177-3AD203B41FA5}">
                      <a16:colId xmlns:a16="http://schemas.microsoft.com/office/drawing/2014/main" val="3457833054"/>
                    </a:ext>
                  </a:extLst>
                </a:gridCol>
                <a:gridCol w="4241652">
                  <a:extLst>
                    <a:ext uri="{9D8B030D-6E8A-4147-A177-3AD203B41FA5}">
                      <a16:colId xmlns:a16="http://schemas.microsoft.com/office/drawing/2014/main" val="3620375208"/>
                    </a:ext>
                  </a:extLst>
                </a:gridCol>
              </a:tblGrid>
              <a:tr h="303155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平台名稱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廣告形式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開發歷程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7059806"/>
                  </a:ext>
                </a:extLst>
              </a:tr>
              <a:tr h="557614">
                <a:tc>
                  <a:txBody>
                    <a:bodyPr/>
                    <a:lstStyle/>
                    <a:p>
                      <a:pPr algn="r"/>
                      <a:r>
                        <a:rPr lang="zh-TW" altLang="zh-TW" sz="1400" b="0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巴哈姆特動漫瘋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網頁廣告、社群廣告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hangingPunct="0"/>
                      <a:r>
                        <a:rPr lang="zh-TW" altLang="en-US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成熟期，直到</a:t>
                      </a:r>
                      <a:r>
                        <a:rPr lang="en-US" altLang="zh-TW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2021</a:t>
                      </a:r>
                      <a:r>
                        <a:rPr lang="zh-TW" altLang="en-US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年仍是台灣用戶的人氣平台。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0108933"/>
                  </a:ext>
                </a:extLst>
              </a:tr>
              <a:tr h="68139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Disney+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網路廣告、電視廣告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altLang="en-US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成長期，使用人數不斷增加，直到</a:t>
                      </a:r>
                      <a:r>
                        <a:rPr lang="en-US" altLang="zh-TW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2021</a:t>
                      </a:r>
                      <a:r>
                        <a:rPr lang="zh-TW" altLang="en-US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年用戶數突破</a:t>
                      </a:r>
                      <a:r>
                        <a:rPr lang="en-US" altLang="zh-TW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1</a:t>
                      </a:r>
                      <a:r>
                        <a:rPr lang="zh-TW" altLang="en-US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億人次。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5438387"/>
                  </a:ext>
                </a:extLst>
              </a:tr>
              <a:tr h="848917"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400" b="0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嗶哩嗶哩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海報廣告、社群廣告、包裝廣告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hangingPunct="0"/>
                      <a:r>
                        <a:rPr lang="zh-TW" altLang="en-US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成熟期，於</a:t>
                      </a:r>
                      <a:r>
                        <a:rPr lang="en-US" altLang="zh-TW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2009</a:t>
                      </a:r>
                      <a:r>
                        <a:rPr lang="zh-TW" altLang="en-US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開創網站，兩年後不斷爭取資金壯大，於</a:t>
                      </a:r>
                      <a:r>
                        <a:rPr lang="en-US" altLang="zh-TW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2018</a:t>
                      </a:r>
                      <a:r>
                        <a:rPr lang="zh-TW" altLang="en-US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年在美股上市。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5794357"/>
                  </a:ext>
                </a:extLst>
              </a:tr>
              <a:tr h="8489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TikTok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網路廣告、社群廣告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altLang="en-US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成長期，發現年輕人喜歡以拍照的方式記錄生活，漸漸發展出以短影片著名的「抖音」。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9441188"/>
                  </a:ext>
                </a:extLst>
              </a:tr>
            </a:tbl>
          </a:graphicData>
        </a:graphic>
      </p:graphicFrame>
      <p:grpSp>
        <p:nvGrpSpPr>
          <p:cNvPr id="2" name="群組 1">
            <a:extLst>
              <a:ext uri="{FF2B5EF4-FFF2-40B4-BE49-F238E27FC236}">
                <a16:creationId xmlns:a16="http://schemas.microsoft.com/office/drawing/2014/main" id="{DEE01EEC-EC71-E269-83FB-B898D16C603E}"/>
              </a:ext>
            </a:extLst>
          </p:cNvPr>
          <p:cNvGrpSpPr/>
          <p:nvPr/>
        </p:nvGrpSpPr>
        <p:grpSpPr>
          <a:xfrm>
            <a:off x="748387" y="1242557"/>
            <a:ext cx="605539" cy="2817584"/>
            <a:chOff x="1823566" y="3001242"/>
            <a:chExt cx="605539" cy="2817584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300CAA84-F737-1483-62B7-C5254129E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backgroundMark x1="72266" y1="33203" x2="62695" y2="33984"/>
                          <a14:backgroundMark x1="62695" y1="33984" x2="64258" y2="3418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23566" y="3001242"/>
              <a:ext cx="540000" cy="54000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22DF0956-A518-99F3-3665-A3164DEDB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79624" y1="52160" x2="79624" y2="52160"/>
                          <a14:foregroundMark x1="82132" y1="61111" x2="82132" y2="61111"/>
                          <a14:foregroundMark x1="28527" y1="53395" x2="28527" y2="53395"/>
                          <a14:foregroundMark x1="39812" y1="53086" x2="39812" y2="53086"/>
                          <a14:foregroundMark x1="40125" y1="62963" x2="40125" y2="62963"/>
                          <a14:foregroundMark x1="43260" y1="60185" x2="43260" y2="60185"/>
                          <a14:foregroundMark x1="60502" y1="61728" x2="60502" y2="61728"/>
                          <a14:foregroundMark x1="68652" y1="61728" x2="68652" y2="61728"/>
                          <a14:backgroundMark x1="63950" y1="46296" x2="49843" y2="48148"/>
                          <a14:backgroundMark x1="36364" y1="46296" x2="68652" y2="52778"/>
                          <a14:backgroundMark x1="25705" y1="57099" x2="31348" y2="60494"/>
                          <a14:backgroundMark x1="21317" y1="64815" x2="21317" y2="648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36593" y="3575471"/>
              <a:ext cx="592512" cy="601800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0BF02B81-99A6-BA58-31F6-FB0500EAE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39889" y1="37000" x2="39889" y2="37000"/>
                          <a14:foregroundMark x1="61556" y1="38667" x2="61556" y2="38667"/>
                          <a14:foregroundMark x1="53889" y1="50333" x2="53889" y2="50333"/>
                          <a14:foregroundMark x1="24444" y1="76778" x2="24444" y2="76778"/>
                          <a14:foregroundMark x1="31556" y1="80333" x2="31556" y2="80333"/>
                          <a14:foregroundMark x1="33111" y1="78444" x2="33111" y2="78444"/>
                          <a14:foregroundMark x1="31111" y1="77667" x2="31111" y2="77667"/>
                          <a14:foregroundMark x1="36111" y1="78333" x2="36111" y2="78333"/>
                          <a14:foregroundMark x1="36667" y1="81556" x2="36667" y2="81556"/>
                          <a14:foregroundMark x1="37000" y1="77667" x2="37000" y2="77667"/>
                          <a14:foregroundMark x1="39222" y1="76444" x2="39222" y2="76444"/>
                          <a14:foregroundMark x1="47111" y1="78222" x2="47111" y2="78222"/>
                          <a14:foregroundMark x1="47000" y1="80667" x2="47000" y2="80667"/>
                          <a14:foregroundMark x1="48444" y1="76778" x2="48444" y2="76778"/>
                          <a14:foregroundMark x1="51556" y1="78667" x2="51556" y2="78667"/>
                          <a14:foregroundMark x1="51444" y1="82778" x2="51444" y2="82778"/>
                          <a14:foregroundMark x1="59222" y1="76444" x2="59222" y2="76444"/>
                          <a14:foregroundMark x1="57889" y1="80333" x2="57889" y2="80333"/>
                          <a14:foregroundMark x1="62778" y1="77778" x2="62778" y2="77778"/>
                          <a14:foregroundMark x1="70444" y1="76222" x2="70444" y2="76222"/>
                          <a14:foregroundMark x1="70444" y1="79778" x2="70444" y2="797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03162" y="4483600"/>
              <a:ext cx="481836" cy="481836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83C60A26-A90B-35A6-12EF-36F712F39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79357" y="5404826"/>
              <a:ext cx="414000" cy="414000"/>
            </a:xfrm>
            <a:prstGeom prst="rect">
              <a:avLst/>
            </a:prstGeom>
          </p:spPr>
        </p:pic>
      </p:grpSp>
      <p:sp>
        <p:nvSpPr>
          <p:cNvPr id="3" name="投影片編號版面配置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14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4803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橢圓 5"/>
          <p:cNvSpPr/>
          <p:nvPr/>
        </p:nvSpPr>
        <p:spPr>
          <a:xfrm>
            <a:off x="7292197" y="677172"/>
            <a:ext cx="1200870" cy="1146313"/>
          </a:xfrm>
          <a:prstGeom prst="ellipse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8743269" y="1016837"/>
            <a:ext cx="371735" cy="351183"/>
          </a:xfrm>
          <a:prstGeom prst="ellipse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79388" y="2674"/>
            <a:ext cx="844072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各廠商的股價、月收入或年收入、其他可衡量廠商績效的數據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DA4BEFE9-D08D-D655-A9B5-933955E68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162234"/>
              </p:ext>
            </p:extLst>
          </p:nvPr>
        </p:nvGraphicFramePr>
        <p:xfrm>
          <a:off x="426750" y="855422"/>
          <a:ext cx="8290500" cy="3591743"/>
        </p:xfrm>
        <a:graphic>
          <a:graphicData uri="http://schemas.openxmlformats.org/drawingml/2006/table">
            <a:tbl>
              <a:tblPr firstRow="1" bandRow="1">
                <a:tableStyleId>{F426CB1B-1369-4733-BBA3-90EF2DB0F9F4}</a:tableStyleId>
              </a:tblPr>
              <a:tblGrid>
                <a:gridCol w="2049895">
                  <a:extLst>
                    <a:ext uri="{9D8B030D-6E8A-4147-A177-3AD203B41FA5}">
                      <a16:colId xmlns:a16="http://schemas.microsoft.com/office/drawing/2014/main" val="3837845904"/>
                    </a:ext>
                  </a:extLst>
                </a:gridCol>
                <a:gridCol w="2640605">
                  <a:extLst>
                    <a:ext uri="{9D8B030D-6E8A-4147-A177-3AD203B41FA5}">
                      <a16:colId xmlns:a16="http://schemas.microsoft.com/office/drawing/2014/main" val="3457833054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3620375208"/>
                    </a:ext>
                  </a:extLst>
                </a:gridCol>
              </a:tblGrid>
              <a:tr h="315155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平台名稱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股價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以下股價紀錄於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2022/10/6)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月收、年收、其他可衡量廠商績效的數據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7059806"/>
                  </a:ext>
                </a:extLst>
              </a:tr>
              <a:tr h="6109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YouTube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101.43(GOOP)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目前市值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16.5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億美元。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1695769"/>
                  </a:ext>
                </a:extLst>
              </a:tr>
              <a:tr h="5056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Twitch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113.67(NASDAQ: AMZN)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目前市值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1,659,309.46(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百萬美元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)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633467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Netflix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236.73(NASDAQ:NFLX)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目前市值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77,690.19 (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百萬美元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)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775018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400" b="0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巴哈姆特動漫瘋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股票未上市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資本總額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100,000,000(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元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)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010893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Disney+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100.8(DISP)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目前市值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244,281.96 (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百萬美元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)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543838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400" b="0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嗶哩嗶哩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16.75(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嗶哩嗶哩彈幕網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)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目前市值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53.90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億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美金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)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57943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TikTok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股票未上市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目前市值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590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億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美金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9441188"/>
                  </a:ext>
                </a:extLst>
              </a:tr>
            </a:tbl>
          </a:graphicData>
        </a:graphic>
      </p:graphicFrame>
      <p:grpSp>
        <p:nvGrpSpPr>
          <p:cNvPr id="2" name="群組 1">
            <a:extLst>
              <a:ext uri="{FF2B5EF4-FFF2-40B4-BE49-F238E27FC236}">
                <a16:creationId xmlns:a16="http://schemas.microsoft.com/office/drawing/2014/main" id="{DEE01EEC-EC71-E269-83FB-B898D16C603E}"/>
              </a:ext>
            </a:extLst>
          </p:cNvPr>
          <p:cNvGrpSpPr/>
          <p:nvPr/>
        </p:nvGrpSpPr>
        <p:grpSpPr>
          <a:xfrm>
            <a:off x="400731" y="1282813"/>
            <a:ext cx="572850" cy="3138492"/>
            <a:chOff x="1653364" y="1881831"/>
            <a:chExt cx="572850" cy="2558719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A7BBDD92-1091-6B19-A62E-AEE1592AD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2417" y="1881831"/>
              <a:ext cx="293498" cy="293497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27636DD6-2F0C-5812-04D0-30714DC4E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5668" y="2415720"/>
              <a:ext cx="286995" cy="234798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E97406E-BDE7-2B28-50FE-A867BD098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87543" y="2766041"/>
              <a:ext cx="293498" cy="293497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300CAA84-F737-1483-62B7-C5254129E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backgroundMark x1="72266" y1="33203" x2="62695" y2="33984"/>
                          <a14:backgroundMark x1="62695" y1="33984" x2="64258" y2="3418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53364" y="3045118"/>
              <a:ext cx="496884" cy="440246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22DF0956-A518-99F3-3665-A3164DEDBC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79624" y1="52160" x2="79624" y2="52160"/>
                          <a14:foregroundMark x1="82132" y1="61111" x2="82132" y2="61111"/>
                          <a14:foregroundMark x1="28527" y1="53395" x2="28527" y2="53395"/>
                          <a14:foregroundMark x1="39812" y1="53086" x2="39812" y2="53086"/>
                          <a14:foregroundMark x1="40125" y1="62963" x2="40125" y2="62963"/>
                          <a14:foregroundMark x1="43260" y1="60185" x2="43260" y2="60185"/>
                          <a14:foregroundMark x1="60502" y1="61728" x2="60502" y2="61728"/>
                          <a14:foregroundMark x1="68652" y1="61728" x2="68652" y2="61728"/>
                          <a14:backgroundMark x1="63950" y1="46296" x2="49843" y2="48148"/>
                          <a14:backgroundMark x1="36364" y1="46296" x2="68652" y2="52778"/>
                          <a14:backgroundMark x1="25705" y1="57099" x2="31348" y2="60494"/>
                          <a14:backgroundMark x1="21317" y1="64815" x2="21317" y2="64815"/>
                        </a14:backgroundRemoval>
                      </a14:imgEffect>
                    </a14:imgLayer>
                  </a14:imgProps>
                </a:ext>
              </a:extLst>
            </a:blip>
            <a:srcRect l="10155" t="33817" r="6839" b="21273"/>
            <a:stretch/>
          </p:blipFill>
          <p:spPr>
            <a:xfrm>
              <a:off x="1692115" y="3442447"/>
              <a:ext cx="534099" cy="293497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0BF02B81-99A6-BA58-31F6-FB0500EAE1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foregroundMark x1="39889" y1="37000" x2="39889" y2="37000"/>
                          <a14:foregroundMark x1="61556" y1="38667" x2="61556" y2="38667"/>
                          <a14:foregroundMark x1="53889" y1="50333" x2="53889" y2="50333"/>
                          <a14:foregroundMark x1="24444" y1="76778" x2="24444" y2="76778"/>
                          <a14:foregroundMark x1="31556" y1="80333" x2="31556" y2="80333"/>
                          <a14:foregroundMark x1="33111" y1="78444" x2="33111" y2="78444"/>
                          <a14:foregroundMark x1="31111" y1="77667" x2="31111" y2="77667"/>
                          <a14:foregroundMark x1="36111" y1="78333" x2="36111" y2="78333"/>
                          <a14:foregroundMark x1="36667" y1="81556" x2="36667" y2="81556"/>
                          <a14:foregroundMark x1="37000" y1="77667" x2="37000" y2="77667"/>
                          <a14:foregroundMark x1="39222" y1="76444" x2="39222" y2="76444"/>
                          <a14:foregroundMark x1="47111" y1="78222" x2="47111" y2="78222"/>
                          <a14:foregroundMark x1="47000" y1="80667" x2="47000" y2="80667"/>
                          <a14:foregroundMark x1="48444" y1="76778" x2="48444" y2="76778"/>
                          <a14:foregroundMark x1="51556" y1="78667" x2="51556" y2="78667"/>
                          <a14:foregroundMark x1="51444" y1="82778" x2="51444" y2="82778"/>
                          <a14:foregroundMark x1="59222" y1="76444" x2="59222" y2="76444"/>
                          <a14:foregroundMark x1="57889" y1="80333" x2="57889" y2="80333"/>
                          <a14:foregroundMark x1="62778" y1="77778" x2="62778" y2="77778"/>
                          <a14:foregroundMark x1="70444" y1="76222" x2="70444" y2="76222"/>
                          <a14:foregroundMark x1="70444" y1="79778" x2="70444" y2="79778"/>
                        </a14:backgroundRemoval>
                      </a14:imgEffect>
                    </a14:imgLayer>
                  </a14:imgProps>
                </a:ext>
              </a:extLst>
            </a:blip>
            <a:srcRect l="12619" t="9640" r="9356" b="9007"/>
            <a:stretch/>
          </p:blipFill>
          <p:spPr>
            <a:xfrm>
              <a:off x="1761945" y="3824099"/>
              <a:ext cx="312760" cy="293497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83C60A26-A90B-35A6-12EF-36F712F39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794643" y="4205752"/>
              <a:ext cx="259570" cy="234798"/>
            </a:xfrm>
            <a:prstGeom prst="rect">
              <a:avLst/>
            </a:prstGeom>
          </p:spPr>
        </p:pic>
      </p:grpSp>
      <p:sp>
        <p:nvSpPr>
          <p:cNvPr id="8" name="投影片編號版面配置區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15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6627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3175292" y="2043566"/>
            <a:ext cx="4421152" cy="7062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五力分析</a:t>
            </a:r>
            <a:endParaRPr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89" name="Google Shape;689;p32"/>
          <p:cNvSpPr/>
          <p:nvPr/>
        </p:nvSpPr>
        <p:spPr>
          <a:xfrm>
            <a:off x="1901248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1806776" y="2107801"/>
            <a:ext cx="1274044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+mj-lt"/>
              </a:rPr>
              <a:t>0</a:t>
            </a:r>
            <a:r>
              <a:rPr lang="en-US" altLang="zh-TW" dirty="0">
                <a:solidFill>
                  <a:schemeClr val="dk2"/>
                </a:solidFill>
                <a:latin typeface="+mj-lt"/>
              </a:rPr>
              <a:t>3</a:t>
            </a:r>
            <a:endParaRPr dirty="0">
              <a:solidFill>
                <a:schemeClr val="dk2"/>
              </a:solidFill>
              <a:latin typeface="+mj-lt"/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/>
          <p:nvPr/>
        </p:nvCxnSpPr>
        <p:spPr>
          <a:xfrm>
            <a:off x="2457800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16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16176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59026" y="67730"/>
            <a:ext cx="4115794" cy="491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五力分析</a:t>
            </a:r>
            <a:r>
              <a:rPr lang="en-US" altLang="zh-TW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-</a:t>
            </a:r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潛在進入者的威脅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77633" y="1058863"/>
            <a:ext cx="8588734" cy="2359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1.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經濟規模障礙高：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182563" indent="-182563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2.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專利保護程度低：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3.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品牌保護程度高：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4.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轉換成本程度中：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5.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資產專屬程度低：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6.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產業的政府政策態度：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17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5833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59026" y="67730"/>
            <a:ext cx="4115794" cy="491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五力分析</a:t>
            </a:r>
            <a:r>
              <a:rPr lang="en-US" altLang="zh-TW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-</a:t>
            </a:r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替代品的威脅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89063" y="1007041"/>
            <a:ext cx="8565874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1.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所選產業的替代品。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804863" indent="-804863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	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電影院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1525588" defTabSz="1793875">
              <a:lnSpc>
                <a:spcPts val="3000"/>
              </a:lnSpc>
              <a:tabLst>
                <a:tab pos="1525588" algn="l"/>
              </a:tabLst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他可以做到一般在家裡用影音平台看影片達不到的立體環繞音效、超大螢幕、立體感集體感。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804863" indent="-804863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	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電視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1436688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老一輩的人不會使用電腦看影片，且電視可供多人觀賞。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804863" indent="-804863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	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社群平台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1436688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捨棄看影片打發時間，則選擇用社群平台觀看別人分享的影片。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	</a:t>
            </a:r>
          </a:p>
        </p:txBody>
      </p:sp>
      <p:cxnSp>
        <p:nvCxnSpPr>
          <p:cNvPr id="4" name="Google Shape;592;p29"/>
          <p:cNvCxnSpPr/>
          <p:nvPr/>
        </p:nvCxnSpPr>
        <p:spPr>
          <a:xfrm>
            <a:off x="828106" y="1691182"/>
            <a:ext cx="2543700" cy="2628000"/>
          </a:xfrm>
          <a:prstGeom prst="bentConnector3">
            <a:avLst>
              <a:gd name="adj1" fmla="val -10712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18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29904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59026" y="67730"/>
            <a:ext cx="4115794" cy="491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五力分析</a:t>
            </a:r>
            <a:r>
              <a:rPr lang="en-US" altLang="zh-TW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-</a:t>
            </a:r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替代品的威脅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96186" y="678180"/>
            <a:ext cx="856587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2.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所選產業的替代品價格區間。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>
              <a:lnSpc>
                <a:spcPts val="3000"/>
              </a:lnSpc>
            </a:pP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	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554136"/>
              </p:ext>
            </p:extLst>
          </p:nvPr>
        </p:nvGraphicFramePr>
        <p:xfrm>
          <a:off x="1036235" y="1461026"/>
          <a:ext cx="7071531" cy="2895023"/>
        </p:xfrm>
        <a:graphic>
          <a:graphicData uri="http://schemas.openxmlformats.org/drawingml/2006/table">
            <a:tbl>
              <a:tblPr firstRow="1" bandRow="1">
                <a:tableStyleId>{F426CB1B-1369-4733-BBA3-90EF2DB0F9F4}</a:tableStyleId>
              </a:tblPr>
              <a:tblGrid>
                <a:gridCol w="2357177">
                  <a:extLst>
                    <a:ext uri="{9D8B030D-6E8A-4147-A177-3AD203B41FA5}">
                      <a16:colId xmlns:a16="http://schemas.microsoft.com/office/drawing/2014/main" val="2049264578"/>
                    </a:ext>
                  </a:extLst>
                </a:gridCol>
                <a:gridCol w="2357177">
                  <a:extLst>
                    <a:ext uri="{9D8B030D-6E8A-4147-A177-3AD203B41FA5}">
                      <a16:colId xmlns:a16="http://schemas.microsoft.com/office/drawing/2014/main" val="275560070"/>
                    </a:ext>
                  </a:extLst>
                </a:gridCol>
                <a:gridCol w="2357177">
                  <a:extLst>
                    <a:ext uri="{9D8B030D-6E8A-4147-A177-3AD203B41FA5}">
                      <a16:colId xmlns:a16="http://schemas.microsoft.com/office/drawing/2014/main" val="3788064549"/>
                    </a:ext>
                  </a:extLst>
                </a:gridCol>
              </a:tblGrid>
              <a:tr h="340273">
                <a:tc>
                  <a:txBody>
                    <a:bodyPr/>
                    <a:lstStyle/>
                    <a:p>
                      <a:pPr algn="ctr"/>
                      <a:r>
                        <a:rPr lang="zh-TW" altLang="en-US" baseline="0" dirty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替代產業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aseline="0" dirty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價格區間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CP</a:t>
                      </a:r>
                      <a:r>
                        <a:rPr lang="zh-TW" altLang="en-US" baseline="0" dirty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262479"/>
                  </a:ext>
                </a:extLst>
              </a:tr>
              <a:tr h="708144">
                <a:tc>
                  <a:txBody>
                    <a:bodyPr/>
                    <a:lstStyle/>
                    <a:p>
                      <a:pPr algn="ctr"/>
                      <a:r>
                        <a:rPr lang="zh-TW" altLang="en-US" baseline="0" dirty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電影院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2D:$200~$650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aseline="0" dirty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959987"/>
                  </a:ext>
                </a:extLst>
              </a:tr>
              <a:tr h="1140434">
                <a:tc>
                  <a:txBody>
                    <a:bodyPr/>
                    <a:lstStyle/>
                    <a:p>
                      <a:pPr algn="ctr"/>
                      <a:r>
                        <a:rPr lang="zh-TW" altLang="en-US" baseline="0" dirty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電視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aseline="0" dirty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硬體設備 </a:t>
                      </a:r>
                      <a:r>
                        <a:rPr lang="en-US" altLang="zh-TW" baseline="0" dirty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8</a:t>
                      </a:r>
                      <a:r>
                        <a:rPr lang="zh-TW" altLang="en-US" baseline="0" dirty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千</a:t>
                      </a:r>
                      <a:r>
                        <a:rPr lang="en-US" altLang="zh-TW" baseline="0" dirty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~20</a:t>
                      </a:r>
                      <a:r>
                        <a:rPr lang="zh-TW" altLang="en-US" baseline="0" dirty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萬左右</a:t>
                      </a:r>
                      <a:endParaRPr lang="en-US" altLang="zh-TW" baseline="0" dirty="0">
                        <a:solidFill>
                          <a:schemeClr val="bg1"/>
                        </a:solidFill>
                        <a:ea typeface="標楷體" panose="03000509000000000000" pitchFamily="65" charset="-120"/>
                      </a:endParaRPr>
                    </a:p>
                    <a:p>
                      <a:pPr algn="ctr"/>
                      <a:r>
                        <a:rPr lang="zh-TW" altLang="en-US" baseline="0" dirty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第四台月費</a:t>
                      </a:r>
                      <a:endParaRPr lang="en-US" altLang="zh-TW" baseline="0" dirty="0">
                        <a:solidFill>
                          <a:schemeClr val="bg1"/>
                        </a:solidFill>
                        <a:ea typeface="標楷體" panose="03000509000000000000" pitchFamily="65" charset="-120"/>
                      </a:endParaRPr>
                    </a:p>
                    <a:p>
                      <a:pPr algn="ctr"/>
                      <a:r>
                        <a:rPr lang="zh-TW" altLang="en-US" baseline="0" dirty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    </a:t>
                      </a:r>
                      <a:r>
                        <a:rPr lang="en-US" altLang="zh-TW" baseline="0" dirty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1.</a:t>
                      </a:r>
                      <a:r>
                        <a:rPr lang="zh-TW" altLang="en-US" baseline="0" dirty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鳳信 </a:t>
                      </a:r>
                      <a:r>
                        <a:rPr lang="en-US" altLang="zh-TW" baseline="0" dirty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$510/</a:t>
                      </a:r>
                      <a:r>
                        <a:rPr lang="zh-TW" altLang="en-US" baseline="0" dirty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月</a:t>
                      </a:r>
                      <a:endParaRPr lang="en-US" altLang="zh-TW" baseline="0" dirty="0">
                        <a:solidFill>
                          <a:schemeClr val="bg1"/>
                        </a:solidFill>
                        <a:ea typeface="標楷體" panose="03000509000000000000" pitchFamily="65" charset="-120"/>
                      </a:endParaRPr>
                    </a:p>
                    <a:p>
                      <a:pPr marL="357188" indent="-357188" algn="ctr"/>
                      <a:r>
                        <a:rPr lang="zh-TW" altLang="en-US" baseline="0" dirty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    </a:t>
                      </a:r>
                      <a:r>
                        <a:rPr lang="en-US" altLang="zh-TW" baseline="0" dirty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2.</a:t>
                      </a:r>
                      <a:r>
                        <a:rPr lang="zh-TW" altLang="en-US" baseline="0" dirty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中華電信</a:t>
                      </a:r>
                      <a:r>
                        <a:rPr lang="en-US" altLang="zh-TW" baseline="0" dirty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MOD</a:t>
                      </a:r>
                      <a:r>
                        <a:rPr lang="zh-TW" altLang="en-US" baseline="0" dirty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en-US" altLang="zh-TW" baseline="0" dirty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$89/</a:t>
                      </a:r>
                      <a:r>
                        <a:rPr lang="zh-TW" altLang="en-US" baseline="0" dirty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月、   新機安裝費 </a:t>
                      </a:r>
                      <a:r>
                        <a:rPr lang="en-US" altLang="zh-TW" baseline="0" dirty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$200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aseline="0" dirty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7888638"/>
                  </a:ext>
                </a:extLst>
              </a:tr>
              <a:tr h="688366">
                <a:tc>
                  <a:txBody>
                    <a:bodyPr/>
                    <a:lstStyle/>
                    <a:p>
                      <a:pPr algn="ctr"/>
                      <a:r>
                        <a:rPr lang="zh-TW" altLang="en-US" baseline="0" dirty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社群平台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$0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aseline="0" dirty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0930075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19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93947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3043989" y="0"/>
            <a:ext cx="6100011" cy="5143500"/>
          </a:xfrm>
          <a:prstGeom prst="rect">
            <a:avLst/>
          </a:prstGeom>
          <a:solidFill>
            <a:srgbClr val="EAE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 dirty="0">
              <a:solidFill>
                <a:srgbClr val="4D4D4D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2</a:t>
            </a:fld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045745" y="2131318"/>
            <a:ext cx="2624508" cy="5839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solidFill>
                  <a:srgbClr val="002845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目錄</a:t>
            </a:r>
            <a:r>
              <a:rPr lang="zh-TW" altLang="en-US" sz="2800" b="1" dirty="0">
                <a:solidFill>
                  <a:srgbClr val="002845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800" b="1" dirty="0">
                <a:solidFill>
                  <a:srgbClr val="002845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Contents</a:t>
            </a:r>
            <a:endParaRPr lang="zh-TW" altLang="en-US" sz="1800" b="1" dirty="0">
              <a:solidFill>
                <a:srgbClr val="002845"/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cxnSp>
        <p:nvCxnSpPr>
          <p:cNvPr id="17" name="直線接點 16"/>
          <p:cNvCxnSpPr/>
          <p:nvPr/>
        </p:nvCxnSpPr>
        <p:spPr>
          <a:xfrm>
            <a:off x="1045745" y="3104147"/>
            <a:ext cx="1841834" cy="12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群組 19"/>
          <p:cNvGrpSpPr/>
          <p:nvPr/>
        </p:nvGrpSpPr>
        <p:grpSpPr>
          <a:xfrm>
            <a:off x="4413870" y="348916"/>
            <a:ext cx="2492256" cy="942311"/>
            <a:chOff x="4042611" y="543139"/>
            <a:chExt cx="2492256" cy="942311"/>
          </a:xfrm>
        </p:grpSpPr>
        <p:sp>
          <p:nvSpPr>
            <p:cNvPr id="18" name="矩形 17"/>
            <p:cNvSpPr/>
            <p:nvPr/>
          </p:nvSpPr>
          <p:spPr>
            <a:xfrm>
              <a:off x="4042611" y="543139"/>
              <a:ext cx="942311" cy="94231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b="1" dirty="0"/>
                <a:t>01</a:t>
              </a:r>
              <a:endParaRPr lang="zh-TW" altLang="en-US" sz="2800" b="1" dirty="0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5373818" y="814239"/>
              <a:ext cx="1161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solidFill>
                    <a:srgbClr val="4D4D4D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前言</a:t>
              </a:r>
              <a:endParaRPr lang="zh-TW" altLang="en-US" sz="2800" dirty="0"/>
            </a:p>
          </p:txBody>
        </p:sp>
      </p:grpSp>
      <p:grpSp>
        <p:nvGrpSpPr>
          <p:cNvPr id="91" name="群組 90"/>
          <p:cNvGrpSpPr/>
          <p:nvPr/>
        </p:nvGrpSpPr>
        <p:grpSpPr>
          <a:xfrm>
            <a:off x="4413870" y="1534469"/>
            <a:ext cx="3036808" cy="942311"/>
            <a:chOff x="4042611" y="543139"/>
            <a:chExt cx="3036808" cy="942311"/>
          </a:xfrm>
        </p:grpSpPr>
        <p:sp>
          <p:nvSpPr>
            <p:cNvPr id="92" name="矩形 91"/>
            <p:cNvSpPr/>
            <p:nvPr/>
          </p:nvSpPr>
          <p:spPr>
            <a:xfrm>
              <a:off x="4042611" y="543139"/>
              <a:ext cx="942311" cy="9423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b="1" dirty="0"/>
                <a:t>02</a:t>
              </a:r>
              <a:endParaRPr lang="zh-TW" altLang="en-US" sz="2800" b="1" dirty="0"/>
            </a:p>
          </p:txBody>
        </p:sp>
        <p:sp>
          <p:nvSpPr>
            <p:cNvPr id="93" name="文字方塊 92"/>
            <p:cNvSpPr txBox="1"/>
            <p:nvPr/>
          </p:nvSpPr>
          <p:spPr>
            <a:xfrm>
              <a:off x="5373818" y="814239"/>
              <a:ext cx="17056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solidFill>
                    <a:srgbClr val="4D4D4D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市場結構</a:t>
              </a:r>
              <a:endParaRPr lang="zh-TW" altLang="en-US" sz="2800" dirty="0"/>
            </a:p>
          </p:txBody>
        </p:sp>
      </p:grpSp>
      <p:grpSp>
        <p:nvGrpSpPr>
          <p:cNvPr id="94" name="群組 93"/>
          <p:cNvGrpSpPr/>
          <p:nvPr/>
        </p:nvGrpSpPr>
        <p:grpSpPr>
          <a:xfrm>
            <a:off x="4413870" y="2720022"/>
            <a:ext cx="3684385" cy="942311"/>
            <a:chOff x="4042611" y="543139"/>
            <a:chExt cx="3684385" cy="942311"/>
          </a:xfrm>
        </p:grpSpPr>
        <p:sp>
          <p:nvSpPr>
            <p:cNvPr id="95" name="矩形 94"/>
            <p:cNvSpPr/>
            <p:nvPr/>
          </p:nvSpPr>
          <p:spPr>
            <a:xfrm>
              <a:off x="4042611" y="543139"/>
              <a:ext cx="942311" cy="94231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b="1" dirty="0"/>
                <a:t>03</a:t>
              </a:r>
              <a:endParaRPr lang="zh-TW" altLang="en-US" sz="2800" b="1" dirty="0"/>
            </a:p>
          </p:txBody>
        </p:sp>
        <p:sp>
          <p:nvSpPr>
            <p:cNvPr id="96" name="文字方塊 95"/>
            <p:cNvSpPr txBox="1"/>
            <p:nvPr/>
          </p:nvSpPr>
          <p:spPr>
            <a:xfrm>
              <a:off x="5433094" y="814239"/>
              <a:ext cx="22939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solidFill>
                    <a:srgbClr val="4D4D4D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五力分析</a:t>
              </a:r>
              <a:endParaRPr lang="en-US" altLang="zh-TW" sz="2800" b="1" dirty="0">
                <a:solidFill>
                  <a:srgbClr val="4D4D4D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98" name="矩形 97"/>
          <p:cNvSpPr/>
          <p:nvPr/>
        </p:nvSpPr>
        <p:spPr>
          <a:xfrm>
            <a:off x="4413870" y="3905575"/>
            <a:ext cx="942311" cy="94231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/>
              <a:t>04</a:t>
            </a:r>
            <a:endParaRPr lang="zh-TW" altLang="en-US" sz="2800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75E1068-0F1D-EB22-C064-D979CB928A36}"/>
              </a:ext>
            </a:extLst>
          </p:cNvPr>
          <p:cNvSpPr/>
          <p:nvPr/>
        </p:nvSpPr>
        <p:spPr>
          <a:xfrm>
            <a:off x="5745077" y="411512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800" b="1" dirty="0">
                <a:solidFill>
                  <a:srgbClr val="4D4D4D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產業生態</a:t>
            </a:r>
          </a:p>
        </p:txBody>
      </p:sp>
    </p:spTree>
    <p:extLst>
      <p:ext uri="{BB962C8B-B14F-4D97-AF65-F5344CB8AC3E}">
        <p14:creationId xmlns:p14="http://schemas.microsoft.com/office/powerpoint/2010/main" val="1650298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59026" y="67730"/>
            <a:ext cx="4115794" cy="491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五力分析</a:t>
            </a:r>
            <a:r>
              <a:rPr lang="en-US" altLang="zh-TW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-</a:t>
            </a:r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替代品的威脅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89063" y="842904"/>
            <a:ext cx="8565874" cy="2743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3.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所選產業的客戶使用替代品的轉換成本。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 </a:t>
            </a:r>
          </a:p>
          <a:p>
            <a:pPr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	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硬體設備、電影票、第四台月費。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4.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所選產業的客戶的忠誠度、轉換使用替代品的可能性。</a:t>
            </a:r>
          </a:p>
          <a:p>
            <a:pPr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	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忠誠度高，轉換使用替代品可能性中。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893763" indent="-893763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5.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替代品對所選產業的威脅程度。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893763" indent="-893763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 	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電視、電影院：低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893763" indent="-893763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	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社群平台：中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</p:txBody>
      </p:sp>
      <p:cxnSp>
        <p:nvCxnSpPr>
          <p:cNvPr id="4" name="Google Shape;593;p29"/>
          <p:cNvCxnSpPr/>
          <p:nvPr/>
        </p:nvCxnSpPr>
        <p:spPr>
          <a:xfrm flipH="1">
            <a:off x="7646095" y="2406201"/>
            <a:ext cx="1146600" cy="2563800"/>
          </a:xfrm>
          <a:prstGeom prst="bentConnector4">
            <a:avLst>
              <a:gd name="adj1" fmla="val -213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20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4330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79;p27"/>
          <p:cNvSpPr txBox="1">
            <a:spLocks noGrp="1"/>
          </p:cNvSpPr>
          <p:nvPr>
            <p:ph type="ctrTitle" idx="4294967295"/>
          </p:nvPr>
        </p:nvSpPr>
        <p:spPr>
          <a:xfrm>
            <a:off x="159026" y="67730"/>
            <a:ext cx="4115794" cy="491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五力分析</a:t>
            </a:r>
            <a:r>
              <a:rPr lang="en-US" altLang="zh-TW" sz="2400" b="1" dirty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-</a:t>
            </a:r>
            <a:r>
              <a:rPr lang="zh-TW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買方的議價能力</a:t>
            </a:r>
            <a:endParaRPr sz="2400" b="1" dirty="0">
              <a:solidFill>
                <a:schemeClr val="bg1"/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89063" y="408357"/>
            <a:ext cx="8565874" cy="5050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1.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所選產業的客戶的集中度、具代表性的客戶。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625475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集中度低，所有人都會用影音平台。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2.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所選產業的單一客戶的普遍採購量是多或少。</a:t>
            </a:r>
          </a:p>
          <a:p>
            <a:pPr marL="625475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中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179388" indent="-179388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3.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所選產業的客戶轉換去向別人採購的成本是高或低。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 </a:t>
            </a:r>
          </a:p>
          <a:p>
            <a:pPr marL="625475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低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4.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所選產業的客戶尋找可替代本產業產品的商品。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625475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電視、電影院、社群平台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5.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所選產業的客戶自行找上游批貨買貨的可能性。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625475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Netflix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、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Disney+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：高。其餘皆為低。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179388" indent="-179388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6.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所選產業的客戶直接向上游發展的可能性。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625475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Netflix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、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Disney+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：低。其餘皆為高。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625475">
              <a:lnSpc>
                <a:spcPts val="3000"/>
              </a:lnSpc>
            </a:pP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</p:txBody>
      </p:sp>
      <p:cxnSp>
        <p:nvCxnSpPr>
          <p:cNvPr id="19" name="Google Shape;593;p29"/>
          <p:cNvCxnSpPr/>
          <p:nvPr/>
        </p:nvCxnSpPr>
        <p:spPr>
          <a:xfrm flipH="1">
            <a:off x="7549843" y="2263229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21</a:t>
            </a:fld>
            <a:endParaRPr lang="zh-TW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79;p27"/>
          <p:cNvSpPr txBox="1">
            <a:spLocks noGrp="1"/>
          </p:cNvSpPr>
          <p:nvPr>
            <p:ph type="ctrTitle" idx="4294967295"/>
          </p:nvPr>
        </p:nvSpPr>
        <p:spPr>
          <a:xfrm>
            <a:off x="159026" y="67730"/>
            <a:ext cx="4115794" cy="491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五力分析</a:t>
            </a:r>
            <a:r>
              <a:rPr lang="en-US" altLang="zh-TW" sz="2400" b="1" dirty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-</a:t>
            </a:r>
            <a:r>
              <a:rPr lang="zh-TW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買方的議價能力</a:t>
            </a:r>
            <a:endParaRPr sz="2400" b="1" dirty="0">
              <a:solidFill>
                <a:schemeClr val="bg1"/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96186" y="678180"/>
            <a:ext cx="8565874" cy="1974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7.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所選產業的品牌知名度、知名品牌。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625475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高，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YouTube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、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Twitch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、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Netflix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、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Disney+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、</a:t>
            </a:r>
            <a:r>
              <a:rPr lang="en-US" altLang="zh-TW" sz="1800" dirty="0" err="1">
                <a:solidFill>
                  <a:schemeClr val="bg1"/>
                </a:solidFill>
                <a:ea typeface="標楷體" panose="03000509000000000000" pitchFamily="65" charset="-120"/>
              </a:rPr>
              <a:t>TikTok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179388" indent="-179388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8.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所選產業的產品是屬於非必需品，客戶會因為景氣不好而選擇不購買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Netflix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、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Disney+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。其餘影音平台皆不受景氣影響，因為幾乎免費使用。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179388" indent="-179388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9.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整體而言，所選產業的「買方的議價能力」低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</p:txBody>
      </p:sp>
      <p:grpSp>
        <p:nvGrpSpPr>
          <p:cNvPr id="5" name="Google Shape;528;p28"/>
          <p:cNvGrpSpPr/>
          <p:nvPr/>
        </p:nvGrpSpPr>
        <p:grpSpPr>
          <a:xfrm>
            <a:off x="7452348" y="2455589"/>
            <a:ext cx="2291257" cy="2922300"/>
            <a:chOff x="4882900" y="-64350"/>
            <a:chExt cx="2493750" cy="2922300"/>
          </a:xfrm>
        </p:grpSpPr>
        <p:sp>
          <p:nvSpPr>
            <p:cNvPr id="6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22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1304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59026" y="67730"/>
            <a:ext cx="4115794" cy="491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五力分析</a:t>
            </a:r>
            <a:r>
              <a:rPr lang="en-US" altLang="zh-TW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-</a:t>
            </a:r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供應商議價能力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89063" y="559669"/>
            <a:ext cx="8565874" cy="4280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1.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所選產業的供應商的集中度、具代表性的供應商。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804863" indent="-804863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	Disney+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：高。其餘皆為低。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804863" indent="-804863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2.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所選產業中轉換去向別的供應商採購原物料、零件或設備的成本。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804863" defTabSz="1793875">
              <a:lnSpc>
                <a:spcPts val="3000"/>
              </a:lnSpc>
              <a:tabLst>
                <a:tab pos="1704975" algn="l"/>
              </a:tabLst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高。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defTabSz="1793875">
              <a:lnSpc>
                <a:spcPts val="3000"/>
              </a:lnSpc>
              <a:tabLst>
                <a:tab pos="1704975" algn="l"/>
              </a:tabLst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3.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所選產業的供應商直接向下游發展的可能性。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1258888" indent="-454025" defTabSz="1793875">
              <a:lnSpc>
                <a:spcPts val="3000"/>
              </a:lnSpc>
              <a:tabLst>
                <a:tab pos="1704975" algn="l"/>
              </a:tabLst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Disney+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：高。其餘平台皆為低。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4.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整體而言，所選產業的「供應商議價力」。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1162050" indent="-447675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Netflix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：中。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714375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Disney+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：低。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714375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其餘影音平台皆無須購買版權。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1258888" indent="-454025" defTabSz="1793875">
              <a:lnSpc>
                <a:spcPts val="3000"/>
              </a:lnSpc>
              <a:tabLst>
                <a:tab pos="1704975" algn="l"/>
              </a:tabLst>
            </a:pP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24642C8-CC2F-6172-31D1-2D4D7850A52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1" y="2709863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239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59026" y="67730"/>
            <a:ext cx="3213761" cy="491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五力分析</a:t>
            </a:r>
            <a:r>
              <a:rPr lang="en-US" altLang="zh-TW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-</a:t>
            </a:r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業內競爭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89063" y="559669"/>
            <a:ext cx="8345271" cy="4665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1.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所選產業的產業型態。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179388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屬於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『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穩定型產業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』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804863" indent="-804863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2.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所選產業內，廠商集中度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179388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低。前三大為：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 Netflix(7.6%)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、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YouTube(7.6%) 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、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Disney+(1.9%)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，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(2022/8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月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)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defTabSz="1793875">
              <a:lnSpc>
                <a:spcPts val="3000"/>
              </a:lnSpc>
              <a:tabLst>
                <a:tab pos="1704975" algn="l"/>
              </a:tabLst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3.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所選產業內，</a:t>
            </a:r>
            <a:r>
              <a:rPr lang="en-US" altLang="zh-TW" sz="1800" dirty="0" err="1">
                <a:solidFill>
                  <a:schemeClr val="bg1"/>
                </a:solidFill>
                <a:ea typeface="標楷體" panose="03000509000000000000" pitchFamily="65" charset="-120"/>
              </a:rPr>
              <a:t>Youtube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提供較多元的產品且較受歡迎的有：影片、短影音、直播、社群貼文、會員制度。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4.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所選產業內的廠商退出障礙。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	</a:t>
            </a:r>
          </a:p>
          <a:p>
            <a:pPr>
              <a:lnSpc>
                <a:spcPts val="3000"/>
              </a:lnSpc>
              <a:tabLst>
                <a:tab pos="804863" algn="l"/>
              </a:tabLst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	Disney+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、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Netflix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：高。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804863" indent="-804863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	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其餘影音平台：中。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804863" indent="-804863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5.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整體而言，所選產業的「業內競爭」是高或低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?</a:t>
            </a:r>
          </a:p>
          <a:p>
            <a:pPr marL="893763" indent="-893763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	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中。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defTabSz="1793875">
              <a:lnSpc>
                <a:spcPts val="3000"/>
              </a:lnSpc>
              <a:tabLst>
                <a:tab pos="1704975" algn="l"/>
              </a:tabLst>
            </a:pP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24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2773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3835950" y="2021351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產業生態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89" name="Google Shape;689;p32"/>
          <p:cNvSpPr/>
          <p:nvPr/>
        </p:nvSpPr>
        <p:spPr>
          <a:xfrm>
            <a:off x="1901248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1806776" y="2107801"/>
            <a:ext cx="1274044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+mj-lt"/>
              </a:rPr>
              <a:t>0</a:t>
            </a:r>
            <a:r>
              <a:rPr lang="en-US" dirty="0">
                <a:solidFill>
                  <a:schemeClr val="dk2"/>
                </a:solidFill>
                <a:latin typeface="+mj-lt"/>
              </a:rPr>
              <a:t>4</a:t>
            </a:r>
            <a:endParaRPr dirty="0">
              <a:solidFill>
                <a:schemeClr val="dk2"/>
              </a:solidFill>
              <a:latin typeface="+mj-lt"/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/>
          <p:nvPr/>
        </p:nvCxnSpPr>
        <p:spPr>
          <a:xfrm>
            <a:off x="2457800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25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6252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59026" y="67730"/>
            <a:ext cx="1464365" cy="491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產業生態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89063" y="559669"/>
            <a:ext cx="8565874" cy="3511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1.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所選產業中，偏向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『K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策略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』 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804863" indent="-804863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2.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所選產業中，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【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專才型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】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的業者為巴哈姆特動漫瘋。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179388" indent="-179388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3.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所選產業中，創新變化出特色產品的公司。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	</a:t>
            </a:r>
          </a:p>
          <a:p>
            <a:pPr marL="804863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YouTube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、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Netflix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、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Twitch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、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TikTok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179388" indent="-179388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4.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所選的產業中的演化的歷程。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809625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YouTube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：影片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  <a:sym typeface="Webdings" panose="05030102010509060703" pitchFamily="18" charset="2"/>
              </a:rPr>
              <a:t>直播短影音社群貼文。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  <a:sym typeface="Webdings" panose="05030102010509060703" pitchFamily="18" charset="2"/>
            </a:endParaRPr>
          </a:p>
          <a:p>
            <a:pPr indent="804863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其餘演化歷程皆不明顯。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982663">
              <a:lnSpc>
                <a:spcPts val="3000"/>
              </a:lnSpc>
            </a:pP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893763" indent="-88900">
              <a:lnSpc>
                <a:spcPts val="3000"/>
              </a:lnSpc>
            </a:pP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26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77127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3835950" y="2021351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策略群組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89" name="Google Shape;689;p32"/>
          <p:cNvSpPr/>
          <p:nvPr/>
        </p:nvSpPr>
        <p:spPr>
          <a:xfrm>
            <a:off x="1901248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1806776" y="2107801"/>
            <a:ext cx="1274044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+mj-lt"/>
              </a:rPr>
              <a:t>05</a:t>
            </a:r>
            <a:endParaRPr dirty="0">
              <a:solidFill>
                <a:schemeClr val="dk2"/>
              </a:solidFill>
              <a:latin typeface="+mj-lt"/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/>
          <p:nvPr/>
        </p:nvCxnSpPr>
        <p:spPr>
          <a:xfrm>
            <a:off x="2457800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27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48322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59026" y="67730"/>
            <a:ext cx="1464365" cy="491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策略群組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87338" y="693268"/>
            <a:ext cx="8565874" cy="312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1.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所選產業中，是否有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【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功能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】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差異的例子？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625475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產、銷、發。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804863" indent="-804863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2.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所選產業中，是否有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【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事業層次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】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差異的例子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?</a:t>
            </a:r>
          </a:p>
          <a:p>
            <a:pPr marL="625475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Netflix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、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Disney+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：會員制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625475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其餘影音平台：無須付費就能觀看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179388" indent="-179388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3.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所選產業中，是否有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【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整體公司層次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】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差異的例子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?</a:t>
            </a:r>
          </a:p>
          <a:p>
            <a:pPr marL="625475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垂直整合程度，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Disney+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：影片自產自播。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625475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水平整合程度，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Netflix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：發展手遊產業。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28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4180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59026" y="67730"/>
            <a:ext cx="1464365" cy="491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策略群組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95939" y="559669"/>
            <a:ext cx="8565874" cy="3513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4.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所選產業中，是否有從效率、卓越、成功、尊敬、樂趣、美感、美德等策略面向而發展的例子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?</a:t>
            </a:r>
          </a:p>
          <a:p>
            <a:pPr marL="1258888" indent="-633413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效率：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Netflix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主打「方便」、「可選」、「有價值」為策略核心。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1258888" indent="-633413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樂趣：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YouTube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及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Twitch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皆可以跟主播進行互動。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1258888" indent="-633413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卓越：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YouTube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及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Netflix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的影片皆能到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4K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畫質。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625475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成功：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Disney+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全齡層都適合觀看。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625475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尊敬：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Netflix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影片結合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SDGS(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永續發展目標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)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625475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美感：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Disney+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可以選擇喜歡的迪士尼人物當頭像。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625475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美德：可透過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YouTube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捐款給非營利機構。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29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1001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3043989" y="0"/>
            <a:ext cx="6100011" cy="5143500"/>
          </a:xfrm>
          <a:prstGeom prst="rect">
            <a:avLst/>
          </a:prstGeom>
          <a:solidFill>
            <a:srgbClr val="EAE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 dirty="0">
              <a:solidFill>
                <a:srgbClr val="4D4D4D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045745" y="2131318"/>
            <a:ext cx="2624508" cy="5839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solidFill>
                  <a:srgbClr val="002845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目錄</a:t>
            </a:r>
            <a:r>
              <a:rPr lang="zh-TW" altLang="en-US" sz="2800" b="1" dirty="0">
                <a:solidFill>
                  <a:srgbClr val="002845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800" b="1" dirty="0">
                <a:solidFill>
                  <a:srgbClr val="002845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Contents</a:t>
            </a:r>
            <a:endParaRPr lang="zh-TW" altLang="en-US" sz="1800" b="1" dirty="0">
              <a:solidFill>
                <a:srgbClr val="002845"/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cxnSp>
        <p:nvCxnSpPr>
          <p:cNvPr id="17" name="直線接點 16"/>
          <p:cNvCxnSpPr/>
          <p:nvPr/>
        </p:nvCxnSpPr>
        <p:spPr>
          <a:xfrm>
            <a:off x="1045745" y="3104147"/>
            <a:ext cx="1841834" cy="12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4413870" y="348916"/>
            <a:ext cx="942311" cy="94231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/>
              <a:t>05</a:t>
            </a:r>
            <a:endParaRPr lang="zh-TW" altLang="en-US" sz="2800" b="1" dirty="0"/>
          </a:p>
        </p:txBody>
      </p:sp>
      <p:sp>
        <p:nvSpPr>
          <p:cNvPr id="92" name="矩形 91"/>
          <p:cNvSpPr/>
          <p:nvPr/>
        </p:nvSpPr>
        <p:spPr>
          <a:xfrm>
            <a:off x="4413870" y="1521368"/>
            <a:ext cx="942311" cy="9423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/>
              <a:t>06</a:t>
            </a:r>
            <a:endParaRPr lang="zh-TW" altLang="en-US" sz="2800" b="1" dirty="0"/>
          </a:p>
        </p:txBody>
      </p:sp>
      <p:sp>
        <p:nvSpPr>
          <p:cNvPr id="95" name="矩形 94"/>
          <p:cNvSpPr/>
          <p:nvPr/>
        </p:nvSpPr>
        <p:spPr>
          <a:xfrm>
            <a:off x="4413870" y="2720022"/>
            <a:ext cx="942311" cy="9423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/>
              <a:t>07</a:t>
            </a:r>
            <a:endParaRPr lang="zh-TW" altLang="en-US" sz="2800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3F3D4B6-1E23-B4B5-C544-508B6E169FBA}"/>
              </a:ext>
            </a:extLst>
          </p:cNvPr>
          <p:cNvSpPr txBox="1"/>
          <p:nvPr/>
        </p:nvSpPr>
        <p:spPr>
          <a:xfrm>
            <a:off x="5745077" y="558461"/>
            <a:ext cx="2670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4D4D4D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策略群組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EF22CB5-558E-60C3-3C3D-4084F777469C}"/>
              </a:ext>
            </a:extLst>
          </p:cNvPr>
          <p:cNvSpPr txBox="1"/>
          <p:nvPr/>
        </p:nvSpPr>
        <p:spPr>
          <a:xfrm>
            <a:off x="5745076" y="1730913"/>
            <a:ext cx="2670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4D4D4D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產品生命週期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67B9801-B8AD-7402-C4F2-370B4023CE73}"/>
              </a:ext>
            </a:extLst>
          </p:cNvPr>
          <p:cNvSpPr/>
          <p:nvPr/>
        </p:nvSpPr>
        <p:spPr>
          <a:xfrm>
            <a:off x="5745076" y="2929567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800" b="1" dirty="0">
                <a:solidFill>
                  <a:srgbClr val="4D4D4D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期末總結</a:t>
            </a:r>
            <a:endParaRPr lang="zh-TW" altLang="en-US" sz="2000" b="1" dirty="0">
              <a:solidFill>
                <a:srgbClr val="4D4D4D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04693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59026" y="67730"/>
            <a:ext cx="1464365" cy="491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策略群組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28198" y="754122"/>
            <a:ext cx="39908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5.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所選產業中，會想怎麼幫業者分組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? 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會從哪兩個面向來做分類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? 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30</a:t>
            </a:fld>
            <a:endParaRPr lang="zh-TW" altLang="en-US" dirty="0"/>
          </a:p>
        </p:txBody>
      </p:sp>
      <p:grpSp>
        <p:nvGrpSpPr>
          <p:cNvPr id="42" name="群組 41"/>
          <p:cNvGrpSpPr/>
          <p:nvPr/>
        </p:nvGrpSpPr>
        <p:grpSpPr>
          <a:xfrm>
            <a:off x="3806967" y="637746"/>
            <a:ext cx="5091945" cy="4196640"/>
            <a:chOff x="3191288" y="565502"/>
            <a:chExt cx="5091945" cy="4196640"/>
          </a:xfrm>
        </p:grpSpPr>
        <p:grpSp>
          <p:nvGrpSpPr>
            <p:cNvPr id="43" name="群組 42"/>
            <p:cNvGrpSpPr/>
            <p:nvPr/>
          </p:nvGrpSpPr>
          <p:grpSpPr>
            <a:xfrm>
              <a:off x="3760728" y="565502"/>
              <a:ext cx="4522505" cy="3834121"/>
              <a:chOff x="3196963" y="269324"/>
              <a:chExt cx="4522505" cy="3834121"/>
            </a:xfrm>
          </p:grpSpPr>
          <p:cxnSp>
            <p:nvCxnSpPr>
              <p:cNvPr id="68" name="直線接點 67"/>
              <p:cNvCxnSpPr/>
              <p:nvPr/>
            </p:nvCxnSpPr>
            <p:spPr>
              <a:xfrm>
                <a:off x="3203838" y="269324"/>
                <a:ext cx="0" cy="3834121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接點 68"/>
              <p:cNvCxnSpPr/>
              <p:nvPr/>
            </p:nvCxnSpPr>
            <p:spPr>
              <a:xfrm flipH="1">
                <a:off x="3196963" y="4078873"/>
                <a:ext cx="4522505" cy="1676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文字方塊 43"/>
            <p:cNvSpPr txBox="1"/>
            <p:nvPr/>
          </p:nvSpPr>
          <p:spPr>
            <a:xfrm>
              <a:off x="3191288" y="2205563"/>
              <a:ext cx="461665" cy="55399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TW" altLang="en-US" sz="1800" dirty="0">
                  <a:solidFill>
                    <a:schemeClr val="bg1"/>
                  </a:solidFill>
                  <a:ea typeface="標楷體" panose="03000509000000000000" pitchFamily="65" charset="-120"/>
                </a:rPr>
                <a:t>品牌</a:t>
              </a:r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4361814" y="4373165"/>
              <a:ext cx="1125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800" dirty="0">
                  <a:solidFill>
                    <a:schemeClr val="bg1"/>
                  </a:solidFill>
                  <a:ea typeface="標楷體" panose="03000509000000000000" pitchFamily="65" charset="-120"/>
                </a:rPr>
                <a:t>使用率低</a:t>
              </a:r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7143968" y="4392810"/>
              <a:ext cx="1134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800" dirty="0">
                  <a:solidFill>
                    <a:schemeClr val="bg1"/>
                  </a:solidFill>
                  <a:ea typeface="標楷體" panose="03000509000000000000" pitchFamily="65" charset="-120"/>
                </a:rPr>
                <a:t>使用率高</a:t>
              </a:r>
            </a:p>
          </p:txBody>
        </p:sp>
        <p:grpSp>
          <p:nvGrpSpPr>
            <p:cNvPr id="47" name="群組 46"/>
            <p:cNvGrpSpPr/>
            <p:nvPr/>
          </p:nvGrpSpPr>
          <p:grpSpPr>
            <a:xfrm>
              <a:off x="6711355" y="2155395"/>
              <a:ext cx="851157" cy="341890"/>
              <a:chOff x="6583377" y="2002500"/>
              <a:chExt cx="851157" cy="341890"/>
            </a:xfrm>
          </p:grpSpPr>
          <p:sp>
            <p:nvSpPr>
              <p:cNvPr id="66" name="橢圓 65"/>
              <p:cNvSpPr/>
              <p:nvPr/>
            </p:nvSpPr>
            <p:spPr>
              <a:xfrm>
                <a:off x="6583377" y="2002500"/>
                <a:ext cx="837089" cy="3418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7" name="文字方塊 66"/>
              <p:cNvSpPr txBox="1"/>
              <p:nvPr/>
            </p:nvSpPr>
            <p:spPr>
              <a:xfrm>
                <a:off x="6597445" y="2013283"/>
                <a:ext cx="83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Disney+</a:t>
                </a:r>
                <a:endParaRPr lang="zh-TW" altLang="en-US" dirty="0"/>
              </a:p>
            </p:txBody>
          </p:sp>
        </p:grpSp>
        <p:grpSp>
          <p:nvGrpSpPr>
            <p:cNvPr id="48" name="群組 47"/>
            <p:cNvGrpSpPr/>
            <p:nvPr/>
          </p:nvGrpSpPr>
          <p:grpSpPr>
            <a:xfrm>
              <a:off x="5230423" y="809960"/>
              <a:ext cx="910827" cy="491245"/>
              <a:chOff x="5432393" y="517371"/>
              <a:chExt cx="910827" cy="491245"/>
            </a:xfrm>
          </p:grpSpPr>
          <p:sp>
            <p:nvSpPr>
              <p:cNvPr id="64" name="橢圓 63"/>
              <p:cNvSpPr/>
              <p:nvPr/>
            </p:nvSpPr>
            <p:spPr>
              <a:xfrm>
                <a:off x="5463189" y="517371"/>
                <a:ext cx="849235" cy="4912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5" name="文字方塊 64"/>
              <p:cNvSpPr txBox="1"/>
              <p:nvPr/>
            </p:nvSpPr>
            <p:spPr>
              <a:xfrm>
                <a:off x="5432393" y="609105"/>
                <a:ext cx="9108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YouTube</a:t>
                </a:r>
                <a:endParaRPr lang="zh-TW" altLang="en-US" dirty="0"/>
              </a:p>
            </p:txBody>
          </p:sp>
        </p:grpSp>
        <p:grpSp>
          <p:nvGrpSpPr>
            <p:cNvPr id="49" name="群組 48"/>
            <p:cNvGrpSpPr/>
            <p:nvPr/>
          </p:nvGrpSpPr>
          <p:grpSpPr>
            <a:xfrm>
              <a:off x="7237483" y="1206844"/>
              <a:ext cx="794764" cy="426262"/>
              <a:chOff x="7362612" y="522880"/>
              <a:chExt cx="794764" cy="426262"/>
            </a:xfrm>
          </p:grpSpPr>
          <p:sp>
            <p:nvSpPr>
              <p:cNvPr id="62" name="橢圓 61"/>
              <p:cNvSpPr/>
              <p:nvPr/>
            </p:nvSpPr>
            <p:spPr>
              <a:xfrm>
                <a:off x="7362612" y="522880"/>
                <a:ext cx="794764" cy="4262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3" name="文字方塊 62"/>
              <p:cNvSpPr txBox="1"/>
              <p:nvPr/>
            </p:nvSpPr>
            <p:spPr>
              <a:xfrm>
                <a:off x="7418394" y="582123"/>
                <a:ext cx="6832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Netflix</a:t>
                </a:r>
                <a:endParaRPr lang="zh-TW" altLang="en-US" dirty="0"/>
              </a:p>
            </p:txBody>
          </p:sp>
        </p:grpSp>
        <p:grpSp>
          <p:nvGrpSpPr>
            <p:cNvPr id="50" name="群組 49"/>
            <p:cNvGrpSpPr/>
            <p:nvPr/>
          </p:nvGrpSpPr>
          <p:grpSpPr>
            <a:xfrm>
              <a:off x="5486389" y="2190565"/>
              <a:ext cx="848756" cy="344745"/>
              <a:chOff x="3888015" y="2613041"/>
              <a:chExt cx="1038763" cy="616697"/>
            </a:xfrm>
          </p:grpSpPr>
          <p:sp>
            <p:nvSpPr>
              <p:cNvPr id="60" name="橢圓 59"/>
              <p:cNvSpPr/>
              <p:nvPr/>
            </p:nvSpPr>
            <p:spPr>
              <a:xfrm>
                <a:off x="3891759" y="2613041"/>
                <a:ext cx="1031277" cy="61669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1" name="文字方塊 60"/>
              <p:cNvSpPr txBox="1"/>
              <p:nvPr/>
            </p:nvSpPr>
            <p:spPr>
              <a:xfrm>
                <a:off x="3888015" y="2659778"/>
                <a:ext cx="10387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Twitch</a:t>
                </a:r>
                <a:endParaRPr lang="zh-TW" altLang="en-US" dirty="0"/>
              </a:p>
            </p:txBody>
          </p:sp>
        </p:grpSp>
        <p:grpSp>
          <p:nvGrpSpPr>
            <p:cNvPr id="51" name="群組 50"/>
            <p:cNvGrpSpPr/>
            <p:nvPr/>
          </p:nvGrpSpPr>
          <p:grpSpPr>
            <a:xfrm>
              <a:off x="6134463" y="1782946"/>
              <a:ext cx="721672" cy="472397"/>
              <a:chOff x="2639783" y="3348925"/>
              <a:chExt cx="721672" cy="472397"/>
            </a:xfrm>
          </p:grpSpPr>
          <p:sp>
            <p:nvSpPr>
              <p:cNvPr id="58" name="橢圓 57"/>
              <p:cNvSpPr/>
              <p:nvPr/>
            </p:nvSpPr>
            <p:spPr>
              <a:xfrm>
                <a:off x="2646570" y="3348925"/>
                <a:ext cx="708099" cy="47239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9" name="文字方塊 58"/>
              <p:cNvSpPr txBox="1"/>
              <p:nvPr/>
            </p:nvSpPr>
            <p:spPr>
              <a:xfrm>
                <a:off x="2639783" y="3431235"/>
                <a:ext cx="7216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err="1"/>
                  <a:t>TikTok</a:t>
                </a:r>
                <a:endParaRPr lang="zh-TW" altLang="en-US" dirty="0"/>
              </a:p>
            </p:txBody>
          </p:sp>
        </p:grpSp>
        <p:grpSp>
          <p:nvGrpSpPr>
            <p:cNvPr id="52" name="群組 51"/>
            <p:cNvGrpSpPr/>
            <p:nvPr/>
          </p:nvGrpSpPr>
          <p:grpSpPr>
            <a:xfrm>
              <a:off x="4015574" y="3470672"/>
              <a:ext cx="1038763" cy="616697"/>
              <a:chOff x="4033943" y="3304834"/>
              <a:chExt cx="1038763" cy="616697"/>
            </a:xfrm>
          </p:grpSpPr>
          <p:sp>
            <p:nvSpPr>
              <p:cNvPr id="56" name="橢圓 55"/>
              <p:cNvSpPr/>
              <p:nvPr/>
            </p:nvSpPr>
            <p:spPr>
              <a:xfrm>
                <a:off x="4037686" y="3304834"/>
                <a:ext cx="1031277" cy="61669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7" name="文字方塊 56"/>
              <p:cNvSpPr txBox="1"/>
              <p:nvPr/>
            </p:nvSpPr>
            <p:spPr>
              <a:xfrm>
                <a:off x="4033943" y="3351572"/>
                <a:ext cx="10387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/>
                  <a:t>巴哈姆特動漫瘋</a:t>
                </a:r>
              </a:p>
            </p:txBody>
          </p:sp>
        </p:grpSp>
        <p:grpSp>
          <p:nvGrpSpPr>
            <p:cNvPr id="53" name="群組 52"/>
            <p:cNvGrpSpPr/>
            <p:nvPr/>
          </p:nvGrpSpPr>
          <p:grpSpPr>
            <a:xfrm>
              <a:off x="4618280" y="3019732"/>
              <a:ext cx="990914" cy="566161"/>
              <a:chOff x="4033943" y="3304834"/>
              <a:chExt cx="1038763" cy="982699"/>
            </a:xfrm>
          </p:grpSpPr>
          <p:sp>
            <p:nvSpPr>
              <p:cNvPr id="54" name="橢圓 53"/>
              <p:cNvSpPr/>
              <p:nvPr/>
            </p:nvSpPr>
            <p:spPr>
              <a:xfrm>
                <a:off x="4037686" y="3304834"/>
                <a:ext cx="1031277" cy="61669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5" name="文字方塊 54"/>
              <p:cNvSpPr txBox="1"/>
              <p:nvPr/>
            </p:nvSpPr>
            <p:spPr>
              <a:xfrm>
                <a:off x="4033943" y="3351571"/>
                <a:ext cx="1038763" cy="935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/>
                  <a:t>嗶哩嗶哩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15331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59026" y="67730"/>
            <a:ext cx="1464365" cy="491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策略群組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89063" y="828576"/>
            <a:ext cx="38669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6.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從上題所畫出的象限圖，思考是否具有移動障礙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? 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若有的話，能否大約畫出移動障礙線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?</a:t>
            </a:r>
          </a:p>
          <a:p>
            <a:pPr marL="625475">
              <a:lnSpc>
                <a:spcPts val="3000"/>
              </a:lnSpc>
            </a:pP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31</a:t>
            </a:fld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3831368" y="605867"/>
            <a:ext cx="5091945" cy="4196640"/>
            <a:chOff x="3191288" y="565502"/>
            <a:chExt cx="5091945" cy="4196640"/>
          </a:xfrm>
        </p:grpSpPr>
        <p:grpSp>
          <p:nvGrpSpPr>
            <p:cNvPr id="6" name="群組 5"/>
            <p:cNvGrpSpPr/>
            <p:nvPr/>
          </p:nvGrpSpPr>
          <p:grpSpPr>
            <a:xfrm>
              <a:off x="3760728" y="565502"/>
              <a:ext cx="4522505" cy="3834121"/>
              <a:chOff x="3196963" y="269324"/>
              <a:chExt cx="4522505" cy="3834121"/>
            </a:xfrm>
          </p:grpSpPr>
          <p:cxnSp>
            <p:nvCxnSpPr>
              <p:cNvPr id="31" name="直線接點 30"/>
              <p:cNvCxnSpPr/>
              <p:nvPr/>
            </p:nvCxnSpPr>
            <p:spPr>
              <a:xfrm>
                <a:off x="3203838" y="269324"/>
                <a:ext cx="0" cy="3834121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接點 31"/>
              <p:cNvCxnSpPr/>
              <p:nvPr/>
            </p:nvCxnSpPr>
            <p:spPr>
              <a:xfrm flipH="1">
                <a:off x="3196963" y="4078873"/>
                <a:ext cx="4522505" cy="1676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文字方塊 6"/>
            <p:cNvSpPr txBox="1"/>
            <p:nvPr/>
          </p:nvSpPr>
          <p:spPr>
            <a:xfrm>
              <a:off x="3191288" y="2205563"/>
              <a:ext cx="461665" cy="55399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TW" altLang="en-US" sz="1800" dirty="0">
                  <a:solidFill>
                    <a:schemeClr val="bg1"/>
                  </a:solidFill>
                  <a:ea typeface="標楷體" panose="03000509000000000000" pitchFamily="65" charset="-120"/>
                </a:rPr>
                <a:t>品牌</a:t>
              </a: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4361814" y="4373165"/>
              <a:ext cx="1125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800" dirty="0">
                  <a:solidFill>
                    <a:schemeClr val="bg1"/>
                  </a:solidFill>
                  <a:ea typeface="標楷體" panose="03000509000000000000" pitchFamily="65" charset="-120"/>
                </a:rPr>
                <a:t>使用率低</a:t>
              </a: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7143968" y="4392810"/>
              <a:ext cx="1134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800" dirty="0">
                  <a:solidFill>
                    <a:schemeClr val="bg1"/>
                  </a:solidFill>
                  <a:ea typeface="標楷體" panose="03000509000000000000" pitchFamily="65" charset="-120"/>
                </a:rPr>
                <a:t>使用率高</a:t>
              </a:r>
            </a:p>
          </p:txBody>
        </p:sp>
        <p:grpSp>
          <p:nvGrpSpPr>
            <p:cNvPr id="10" name="群組 9"/>
            <p:cNvGrpSpPr/>
            <p:nvPr/>
          </p:nvGrpSpPr>
          <p:grpSpPr>
            <a:xfrm>
              <a:off x="6711355" y="2155395"/>
              <a:ext cx="851157" cy="341890"/>
              <a:chOff x="6583377" y="2002500"/>
              <a:chExt cx="851157" cy="341890"/>
            </a:xfrm>
          </p:grpSpPr>
          <p:sp>
            <p:nvSpPr>
              <p:cNvPr id="29" name="橢圓 28"/>
              <p:cNvSpPr/>
              <p:nvPr/>
            </p:nvSpPr>
            <p:spPr>
              <a:xfrm>
                <a:off x="6583377" y="2002500"/>
                <a:ext cx="837089" cy="3418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0" name="文字方塊 29"/>
              <p:cNvSpPr txBox="1"/>
              <p:nvPr/>
            </p:nvSpPr>
            <p:spPr>
              <a:xfrm>
                <a:off x="6597445" y="2013283"/>
                <a:ext cx="83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Disney+</a:t>
                </a:r>
                <a:endParaRPr lang="zh-TW" altLang="en-US" dirty="0"/>
              </a:p>
            </p:txBody>
          </p:sp>
        </p:grpSp>
        <p:grpSp>
          <p:nvGrpSpPr>
            <p:cNvPr id="11" name="群組 10"/>
            <p:cNvGrpSpPr/>
            <p:nvPr/>
          </p:nvGrpSpPr>
          <p:grpSpPr>
            <a:xfrm>
              <a:off x="5230423" y="809960"/>
              <a:ext cx="910827" cy="491245"/>
              <a:chOff x="5432393" y="517371"/>
              <a:chExt cx="910827" cy="491245"/>
            </a:xfrm>
          </p:grpSpPr>
          <p:sp>
            <p:nvSpPr>
              <p:cNvPr id="27" name="橢圓 26"/>
              <p:cNvSpPr/>
              <p:nvPr/>
            </p:nvSpPr>
            <p:spPr>
              <a:xfrm>
                <a:off x="5463189" y="517371"/>
                <a:ext cx="849235" cy="4912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8" name="文字方塊 27"/>
              <p:cNvSpPr txBox="1"/>
              <p:nvPr/>
            </p:nvSpPr>
            <p:spPr>
              <a:xfrm>
                <a:off x="5432393" y="609105"/>
                <a:ext cx="9108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YouTube</a:t>
                </a:r>
                <a:endParaRPr lang="zh-TW" altLang="en-US" dirty="0"/>
              </a:p>
            </p:txBody>
          </p:sp>
        </p:grpSp>
        <p:grpSp>
          <p:nvGrpSpPr>
            <p:cNvPr id="12" name="群組 11"/>
            <p:cNvGrpSpPr/>
            <p:nvPr/>
          </p:nvGrpSpPr>
          <p:grpSpPr>
            <a:xfrm>
              <a:off x="7237483" y="1206844"/>
              <a:ext cx="794764" cy="426262"/>
              <a:chOff x="7362612" y="522880"/>
              <a:chExt cx="794764" cy="426262"/>
            </a:xfrm>
          </p:grpSpPr>
          <p:sp>
            <p:nvSpPr>
              <p:cNvPr id="25" name="橢圓 24"/>
              <p:cNvSpPr/>
              <p:nvPr/>
            </p:nvSpPr>
            <p:spPr>
              <a:xfrm>
                <a:off x="7362612" y="522880"/>
                <a:ext cx="794764" cy="4262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6" name="文字方塊 25"/>
              <p:cNvSpPr txBox="1"/>
              <p:nvPr/>
            </p:nvSpPr>
            <p:spPr>
              <a:xfrm>
                <a:off x="7418394" y="582123"/>
                <a:ext cx="6832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Netflix</a:t>
                </a:r>
                <a:endParaRPr lang="zh-TW" altLang="en-US" dirty="0"/>
              </a:p>
            </p:txBody>
          </p:sp>
        </p:grpSp>
        <p:grpSp>
          <p:nvGrpSpPr>
            <p:cNvPr id="13" name="群組 12"/>
            <p:cNvGrpSpPr/>
            <p:nvPr/>
          </p:nvGrpSpPr>
          <p:grpSpPr>
            <a:xfrm>
              <a:off x="5486389" y="2190565"/>
              <a:ext cx="848756" cy="344745"/>
              <a:chOff x="3888015" y="2613041"/>
              <a:chExt cx="1038763" cy="616697"/>
            </a:xfrm>
          </p:grpSpPr>
          <p:sp>
            <p:nvSpPr>
              <p:cNvPr id="23" name="橢圓 22"/>
              <p:cNvSpPr/>
              <p:nvPr/>
            </p:nvSpPr>
            <p:spPr>
              <a:xfrm>
                <a:off x="3891759" y="2613041"/>
                <a:ext cx="1031277" cy="61669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" name="文字方塊 23"/>
              <p:cNvSpPr txBox="1"/>
              <p:nvPr/>
            </p:nvSpPr>
            <p:spPr>
              <a:xfrm>
                <a:off x="3888015" y="2659778"/>
                <a:ext cx="10387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Twitch</a:t>
                </a:r>
                <a:endParaRPr lang="zh-TW" altLang="en-US" dirty="0"/>
              </a:p>
            </p:txBody>
          </p:sp>
        </p:grpSp>
        <p:grpSp>
          <p:nvGrpSpPr>
            <p:cNvPr id="14" name="群組 13"/>
            <p:cNvGrpSpPr/>
            <p:nvPr/>
          </p:nvGrpSpPr>
          <p:grpSpPr>
            <a:xfrm>
              <a:off x="6134463" y="1782946"/>
              <a:ext cx="721672" cy="472397"/>
              <a:chOff x="2639783" y="3348925"/>
              <a:chExt cx="721672" cy="472397"/>
            </a:xfrm>
          </p:grpSpPr>
          <p:sp>
            <p:nvSpPr>
              <p:cNvPr id="21" name="橢圓 20"/>
              <p:cNvSpPr/>
              <p:nvPr/>
            </p:nvSpPr>
            <p:spPr>
              <a:xfrm>
                <a:off x="2646570" y="3348925"/>
                <a:ext cx="708099" cy="47239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2" name="文字方塊 21"/>
              <p:cNvSpPr txBox="1"/>
              <p:nvPr/>
            </p:nvSpPr>
            <p:spPr>
              <a:xfrm>
                <a:off x="2639783" y="3431235"/>
                <a:ext cx="7216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err="1"/>
                  <a:t>TikTok</a:t>
                </a:r>
                <a:endParaRPr lang="zh-TW" altLang="en-US" dirty="0"/>
              </a:p>
            </p:txBody>
          </p:sp>
        </p:grpSp>
        <p:grpSp>
          <p:nvGrpSpPr>
            <p:cNvPr id="15" name="群組 14"/>
            <p:cNvGrpSpPr/>
            <p:nvPr/>
          </p:nvGrpSpPr>
          <p:grpSpPr>
            <a:xfrm>
              <a:off x="4015574" y="3470672"/>
              <a:ext cx="1038763" cy="616697"/>
              <a:chOff x="4033943" y="3304834"/>
              <a:chExt cx="1038763" cy="616697"/>
            </a:xfrm>
          </p:grpSpPr>
          <p:sp>
            <p:nvSpPr>
              <p:cNvPr id="19" name="橢圓 18"/>
              <p:cNvSpPr/>
              <p:nvPr/>
            </p:nvSpPr>
            <p:spPr>
              <a:xfrm>
                <a:off x="4037686" y="3304834"/>
                <a:ext cx="1031277" cy="61669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" name="文字方塊 19"/>
              <p:cNvSpPr txBox="1"/>
              <p:nvPr/>
            </p:nvSpPr>
            <p:spPr>
              <a:xfrm>
                <a:off x="4033943" y="3351572"/>
                <a:ext cx="10387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/>
                  <a:t>巴哈姆特動漫瘋</a:t>
                </a:r>
              </a:p>
            </p:txBody>
          </p:sp>
        </p:grpSp>
        <p:grpSp>
          <p:nvGrpSpPr>
            <p:cNvPr id="16" name="群組 15"/>
            <p:cNvGrpSpPr/>
            <p:nvPr/>
          </p:nvGrpSpPr>
          <p:grpSpPr>
            <a:xfrm>
              <a:off x="4618280" y="3019732"/>
              <a:ext cx="990914" cy="566161"/>
              <a:chOff x="4033943" y="3304834"/>
              <a:chExt cx="1038763" cy="982699"/>
            </a:xfrm>
          </p:grpSpPr>
          <p:sp>
            <p:nvSpPr>
              <p:cNvPr id="17" name="橢圓 16"/>
              <p:cNvSpPr/>
              <p:nvPr/>
            </p:nvSpPr>
            <p:spPr>
              <a:xfrm>
                <a:off x="4037686" y="3304834"/>
                <a:ext cx="1031277" cy="61669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8" name="文字方塊 17"/>
              <p:cNvSpPr txBox="1"/>
              <p:nvPr/>
            </p:nvSpPr>
            <p:spPr>
              <a:xfrm>
                <a:off x="4033943" y="3351571"/>
                <a:ext cx="1038763" cy="935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/>
                  <a:t>嗶哩嗶哩</a:t>
                </a:r>
              </a:p>
            </p:txBody>
          </p:sp>
        </p:grpSp>
      </p:grpSp>
      <p:cxnSp>
        <p:nvCxnSpPr>
          <p:cNvPr id="33" name="直線接點 32"/>
          <p:cNvCxnSpPr/>
          <p:nvPr/>
        </p:nvCxnSpPr>
        <p:spPr>
          <a:xfrm>
            <a:off x="5472649" y="1247209"/>
            <a:ext cx="3334467" cy="62971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4407683" y="10158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移動障礙</a:t>
            </a:r>
          </a:p>
        </p:txBody>
      </p:sp>
      <p:cxnSp>
        <p:nvCxnSpPr>
          <p:cNvPr id="37" name="直線單箭頭接點 36"/>
          <p:cNvCxnSpPr/>
          <p:nvPr/>
        </p:nvCxnSpPr>
        <p:spPr>
          <a:xfrm flipV="1">
            <a:off x="5794369" y="1535633"/>
            <a:ext cx="343115" cy="138755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V="1">
            <a:off x="5029805" y="1460340"/>
            <a:ext cx="944975" cy="197796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/>
          <p:nvPr/>
        </p:nvCxnSpPr>
        <p:spPr>
          <a:xfrm flipV="1">
            <a:off x="6542060" y="1629253"/>
            <a:ext cx="73965" cy="48123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V="1">
            <a:off x="7945652" y="1811300"/>
            <a:ext cx="165638" cy="36784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 flipV="1">
            <a:off x="7260857" y="1644184"/>
            <a:ext cx="67578" cy="12644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8226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3816351" y="1580288"/>
            <a:ext cx="2628078" cy="16328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產品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生命週期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89" name="Google Shape;689;p32"/>
          <p:cNvSpPr/>
          <p:nvPr/>
        </p:nvSpPr>
        <p:spPr>
          <a:xfrm>
            <a:off x="1901248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1806776" y="2107801"/>
            <a:ext cx="1274044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  <a:latin typeface="+mj-lt"/>
              </a:rPr>
              <a:t>06</a:t>
            </a:r>
            <a:endParaRPr dirty="0">
              <a:solidFill>
                <a:schemeClr val="dk2"/>
              </a:solidFill>
              <a:latin typeface="+mj-lt"/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/>
          <p:nvPr/>
        </p:nvCxnSpPr>
        <p:spPr>
          <a:xfrm>
            <a:off x="2457800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32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387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59026" y="67730"/>
            <a:ext cx="2100470" cy="491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產品生命週期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95939" y="559669"/>
            <a:ext cx="8565874" cy="3513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1.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所選產業中分別有哪些產品或服務，正處在導入期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?</a:t>
            </a:r>
          </a:p>
          <a:p>
            <a:pPr marL="625475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Disney+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2.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所選產業中分別有哪些產品或服務，正處在成長期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?</a:t>
            </a:r>
          </a:p>
          <a:p>
            <a:pPr marL="625475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TikTok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3.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所選產業中分別有哪些產品或服務，正處在成熟期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?</a:t>
            </a:r>
          </a:p>
          <a:p>
            <a:pPr marL="625475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Netflix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625475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YouTube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4.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所選產業中分別有哪些產品或服務，正處在衰退期或已結束衰退期而退出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?</a:t>
            </a:r>
          </a:p>
          <a:p>
            <a:pPr marL="625475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巴哈姆特動漫瘋。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33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57704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3816350" y="2037272"/>
            <a:ext cx="2628078" cy="7477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期末總結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89" name="Google Shape;689;p32"/>
          <p:cNvSpPr/>
          <p:nvPr/>
        </p:nvSpPr>
        <p:spPr>
          <a:xfrm>
            <a:off x="1901248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1806776" y="2107801"/>
            <a:ext cx="1274044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  <a:latin typeface="+mj-lt"/>
              </a:rPr>
              <a:t>07</a:t>
            </a:r>
            <a:endParaRPr dirty="0">
              <a:solidFill>
                <a:schemeClr val="dk2"/>
              </a:solidFill>
              <a:latin typeface="+mj-lt"/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/>
          <p:nvPr/>
        </p:nvCxnSpPr>
        <p:spPr>
          <a:xfrm>
            <a:off x="2457800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34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51621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59026" y="67730"/>
            <a:ext cx="2100470" cy="491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評分：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71566" y="1093803"/>
            <a:ext cx="243351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潛在進入者威脅：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4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分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替代品的威脅：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6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分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買方的議價能力：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6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分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供應商議價能力：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5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分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業內競爭：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4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分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總平均：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5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分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35</a:t>
            </a:fld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449282" y="1693968"/>
            <a:ext cx="5368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對於我們來說，替代品的威脅和買方的議價能力，在「串流平台」市場上，我們有利去抗衡。反倒是業內競爭與潛在進入者的威脅，需要思考應對方法，才有利在這個市場上持續生存。</a:t>
            </a:r>
          </a:p>
        </p:txBody>
      </p:sp>
    </p:spTree>
    <p:extLst>
      <p:ext uri="{BB962C8B-B14F-4D97-AF65-F5344CB8AC3E}">
        <p14:creationId xmlns:p14="http://schemas.microsoft.com/office/powerpoint/2010/main" val="1688981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59026" y="67730"/>
            <a:ext cx="2100470" cy="491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象限圖：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36</a:t>
            </a:fld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3652864" y="646064"/>
            <a:ext cx="5091945" cy="4196640"/>
            <a:chOff x="3191288" y="565502"/>
            <a:chExt cx="5091945" cy="4196640"/>
          </a:xfrm>
        </p:grpSpPr>
        <p:grpSp>
          <p:nvGrpSpPr>
            <p:cNvPr id="6" name="群組 5"/>
            <p:cNvGrpSpPr/>
            <p:nvPr/>
          </p:nvGrpSpPr>
          <p:grpSpPr>
            <a:xfrm>
              <a:off x="3760728" y="565502"/>
              <a:ext cx="4522505" cy="3834121"/>
              <a:chOff x="3196963" y="269324"/>
              <a:chExt cx="4522505" cy="3834121"/>
            </a:xfrm>
          </p:grpSpPr>
          <p:cxnSp>
            <p:nvCxnSpPr>
              <p:cNvPr id="31" name="直線接點 30"/>
              <p:cNvCxnSpPr/>
              <p:nvPr/>
            </p:nvCxnSpPr>
            <p:spPr>
              <a:xfrm>
                <a:off x="3203838" y="269324"/>
                <a:ext cx="0" cy="3834121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接點 31"/>
              <p:cNvCxnSpPr/>
              <p:nvPr/>
            </p:nvCxnSpPr>
            <p:spPr>
              <a:xfrm flipH="1">
                <a:off x="3196963" y="4078873"/>
                <a:ext cx="4522505" cy="1676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文字方塊 6"/>
            <p:cNvSpPr txBox="1"/>
            <p:nvPr/>
          </p:nvSpPr>
          <p:spPr>
            <a:xfrm>
              <a:off x="3191288" y="2205563"/>
              <a:ext cx="461665" cy="55399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TW" altLang="en-US" sz="1800" dirty="0">
                  <a:solidFill>
                    <a:schemeClr val="bg1"/>
                  </a:solidFill>
                  <a:ea typeface="標楷體" panose="03000509000000000000" pitchFamily="65" charset="-120"/>
                </a:rPr>
                <a:t>品牌</a:t>
              </a: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4361814" y="4373165"/>
              <a:ext cx="1125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800" dirty="0">
                  <a:solidFill>
                    <a:schemeClr val="bg1"/>
                  </a:solidFill>
                  <a:ea typeface="標楷體" panose="03000509000000000000" pitchFamily="65" charset="-120"/>
                </a:rPr>
                <a:t>使用率低</a:t>
              </a: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7143968" y="4392810"/>
              <a:ext cx="1134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800" dirty="0">
                  <a:solidFill>
                    <a:schemeClr val="bg1"/>
                  </a:solidFill>
                  <a:ea typeface="標楷體" panose="03000509000000000000" pitchFamily="65" charset="-120"/>
                </a:rPr>
                <a:t>使用率高</a:t>
              </a:r>
            </a:p>
          </p:txBody>
        </p:sp>
        <p:grpSp>
          <p:nvGrpSpPr>
            <p:cNvPr id="10" name="群組 9"/>
            <p:cNvGrpSpPr/>
            <p:nvPr/>
          </p:nvGrpSpPr>
          <p:grpSpPr>
            <a:xfrm>
              <a:off x="6711355" y="2155395"/>
              <a:ext cx="851157" cy="341890"/>
              <a:chOff x="6583377" y="2002500"/>
              <a:chExt cx="851157" cy="341890"/>
            </a:xfrm>
          </p:grpSpPr>
          <p:sp>
            <p:nvSpPr>
              <p:cNvPr id="29" name="橢圓 28"/>
              <p:cNvSpPr/>
              <p:nvPr/>
            </p:nvSpPr>
            <p:spPr>
              <a:xfrm>
                <a:off x="6583377" y="2002500"/>
                <a:ext cx="837089" cy="3418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0" name="文字方塊 29"/>
              <p:cNvSpPr txBox="1"/>
              <p:nvPr/>
            </p:nvSpPr>
            <p:spPr>
              <a:xfrm>
                <a:off x="6597445" y="2013283"/>
                <a:ext cx="83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Disney+</a:t>
                </a:r>
                <a:endParaRPr lang="zh-TW" altLang="en-US" dirty="0"/>
              </a:p>
            </p:txBody>
          </p:sp>
        </p:grpSp>
        <p:grpSp>
          <p:nvGrpSpPr>
            <p:cNvPr id="11" name="群組 10"/>
            <p:cNvGrpSpPr/>
            <p:nvPr/>
          </p:nvGrpSpPr>
          <p:grpSpPr>
            <a:xfrm>
              <a:off x="5230423" y="809960"/>
              <a:ext cx="910827" cy="491245"/>
              <a:chOff x="5432393" y="517371"/>
              <a:chExt cx="910827" cy="491245"/>
            </a:xfrm>
          </p:grpSpPr>
          <p:sp>
            <p:nvSpPr>
              <p:cNvPr id="27" name="橢圓 26"/>
              <p:cNvSpPr/>
              <p:nvPr/>
            </p:nvSpPr>
            <p:spPr>
              <a:xfrm>
                <a:off x="5463189" y="517371"/>
                <a:ext cx="849235" cy="4912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8" name="文字方塊 27"/>
              <p:cNvSpPr txBox="1"/>
              <p:nvPr/>
            </p:nvSpPr>
            <p:spPr>
              <a:xfrm>
                <a:off x="5432393" y="609105"/>
                <a:ext cx="9108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YouTube</a:t>
                </a:r>
                <a:endParaRPr lang="zh-TW" altLang="en-US" dirty="0"/>
              </a:p>
            </p:txBody>
          </p:sp>
        </p:grpSp>
        <p:grpSp>
          <p:nvGrpSpPr>
            <p:cNvPr id="12" name="群組 11"/>
            <p:cNvGrpSpPr/>
            <p:nvPr/>
          </p:nvGrpSpPr>
          <p:grpSpPr>
            <a:xfrm>
              <a:off x="7237483" y="1206844"/>
              <a:ext cx="794764" cy="426262"/>
              <a:chOff x="7362612" y="522880"/>
              <a:chExt cx="794764" cy="426262"/>
            </a:xfrm>
          </p:grpSpPr>
          <p:sp>
            <p:nvSpPr>
              <p:cNvPr id="25" name="橢圓 24"/>
              <p:cNvSpPr/>
              <p:nvPr/>
            </p:nvSpPr>
            <p:spPr>
              <a:xfrm>
                <a:off x="7362612" y="522880"/>
                <a:ext cx="794764" cy="4262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6" name="文字方塊 25"/>
              <p:cNvSpPr txBox="1"/>
              <p:nvPr/>
            </p:nvSpPr>
            <p:spPr>
              <a:xfrm>
                <a:off x="7418394" y="582123"/>
                <a:ext cx="6832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Netflix</a:t>
                </a:r>
                <a:endParaRPr lang="zh-TW" altLang="en-US" dirty="0"/>
              </a:p>
            </p:txBody>
          </p:sp>
        </p:grpSp>
        <p:grpSp>
          <p:nvGrpSpPr>
            <p:cNvPr id="13" name="群組 12"/>
            <p:cNvGrpSpPr/>
            <p:nvPr/>
          </p:nvGrpSpPr>
          <p:grpSpPr>
            <a:xfrm>
              <a:off x="5486389" y="2190565"/>
              <a:ext cx="848756" cy="344745"/>
              <a:chOff x="3888015" y="2613041"/>
              <a:chExt cx="1038763" cy="616697"/>
            </a:xfrm>
          </p:grpSpPr>
          <p:sp>
            <p:nvSpPr>
              <p:cNvPr id="23" name="橢圓 22"/>
              <p:cNvSpPr/>
              <p:nvPr/>
            </p:nvSpPr>
            <p:spPr>
              <a:xfrm>
                <a:off x="3891759" y="2613041"/>
                <a:ext cx="1031277" cy="61669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" name="文字方塊 23"/>
              <p:cNvSpPr txBox="1"/>
              <p:nvPr/>
            </p:nvSpPr>
            <p:spPr>
              <a:xfrm>
                <a:off x="3888015" y="2659778"/>
                <a:ext cx="10387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Twitch</a:t>
                </a:r>
                <a:endParaRPr lang="zh-TW" altLang="en-US" dirty="0"/>
              </a:p>
            </p:txBody>
          </p:sp>
        </p:grpSp>
        <p:grpSp>
          <p:nvGrpSpPr>
            <p:cNvPr id="14" name="群組 13"/>
            <p:cNvGrpSpPr/>
            <p:nvPr/>
          </p:nvGrpSpPr>
          <p:grpSpPr>
            <a:xfrm>
              <a:off x="6134463" y="1782946"/>
              <a:ext cx="721672" cy="472397"/>
              <a:chOff x="2639783" y="3348925"/>
              <a:chExt cx="721672" cy="472397"/>
            </a:xfrm>
          </p:grpSpPr>
          <p:sp>
            <p:nvSpPr>
              <p:cNvPr id="21" name="橢圓 20"/>
              <p:cNvSpPr/>
              <p:nvPr/>
            </p:nvSpPr>
            <p:spPr>
              <a:xfrm>
                <a:off x="2646570" y="3348925"/>
                <a:ext cx="708099" cy="47239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2" name="文字方塊 21"/>
              <p:cNvSpPr txBox="1"/>
              <p:nvPr/>
            </p:nvSpPr>
            <p:spPr>
              <a:xfrm>
                <a:off x="2639783" y="3431235"/>
                <a:ext cx="7216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err="1"/>
                  <a:t>TikTok</a:t>
                </a:r>
                <a:endParaRPr lang="zh-TW" altLang="en-US" dirty="0"/>
              </a:p>
            </p:txBody>
          </p:sp>
        </p:grpSp>
        <p:grpSp>
          <p:nvGrpSpPr>
            <p:cNvPr id="15" name="群組 14"/>
            <p:cNvGrpSpPr/>
            <p:nvPr/>
          </p:nvGrpSpPr>
          <p:grpSpPr>
            <a:xfrm>
              <a:off x="4015574" y="3470672"/>
              <a:ext cx="1038763" cy="616697"/>
              <a:chOff x="4033943" y="3304834"/>
              <a:chExt cx="1038763" cy="616697"/>
            </a:xfrm>
          </p:grpSpPr>
          <p:sp>
            <p:nvSpPr>
              <p:cNvPr id="19" name="橢圓 18"/>
              <p:cNvSpPr/>
              <p:nvPr/>
            </p:nvSpPr>
            <p:spPr>
              <a:xfrm>
                <a:off x="4037686" y="3304834"/>
                <a:ext cx="1031277" cy="61669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" name="文字方塊 19"/>
              <p:cNvSpPr txBox="1"/>
              <p:nvPr/>
            </p:nvSpPr>
            <p:spPr>
              <a:xfrm>
                <a:off x="4033943" y="3351572"/>
                <a:ext cx="10387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/>
                  <a:t>巴哈姆特動漫瘋</a:t>
                </a:r>
              </a:p>
            </p:txBody>
          </p:sp>
        </p:grpSp>
        <p:grpSp>
          <p:nvGrpSpPr>
            <p:cNvPr id="16" name="群組 15"/>
            <p:cNvGrpSpPr/>
            <p:nvPr/>
          </p:nvGrpSpPr>
          <p:grpSpPr>
            <a:xfrm>
              <a:off x="4618280" y="3019732"/>
              <a:ext cx="990914" cy="566161"/>
              <a:chOff x="4033943" y="3304834"/>
              <a:chExt cx="1038763" cy="982699"/>
            </a:xfrm>
          </p:grpSpPr>
          <p:sp>
            <p:nvSpPr>
              <p:cNvPr id="17" name="橢圓 16"/>
              <p:cNvSpPr/>
              <p:nvPr/>
            </p:nvSpPr>
            <p:spPr>
              <a:xfrm>
                <a:off x="4037686" y="3304834"/>
                <a:ext cx="1031277" cy="61669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8" name="文字方塊 17"/>
              <p:cNvSpPr txBox="1"/>
              <p:nvPr/>
            </p:nvSpPr>
            <p:spPr>
              <a:xfrm>
                <a:off x="4033943" y="3351571"/>
                <a:ext cx="1038763" cy="935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/>
                  <a:t>嗶哩嗶哩</a:t>
                </a:r>
              </a:p>
            </p:txBody>
          </p:sp>
        </p:grpSp>
      </p:grpSp>
      <p:grpSp>
        <p:nvGrpSpPr>
          <p:cNvPr id="36" name="群組 35"/>
          <p:cNvGrpSpPr/>
          <p:nvPr/>
        </p:nvGrpSpPr>
        <p:grpSpPr>
          <a:xfrm>
            <a:off x="7778432" y="2563124"/>
            <a:ext cx="849235" cy="491245"/>
            <a:chOff x="6956875" y="715379"/>
            <a:chExt cx="849235" cy="491245"/>
          </a:xfrm>
        </p:grpSpPr>
        <p:sp>
          <p:nvSpPr>
            <p:cNvPr id="33" name="橢圓 32"/>
            <p:cNvSpPr/>
            <p:nvPr/>
          </p:nvSpPr>
          <p:spPr>
            <a:xfrm>
              <a:off x="6956875" y="715379"/>
              <a:ext cx="849235" cy="4912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7109622" y="807112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自己</a:t>
              </a:r>
            </a:p>
          </p:txBody>
        </p:sp>
      </p:grpSp>
      <p:sp>
        <p:nvSpPr>
          <p:cNvPr id="38" name="文字方塊 37"/>
          <p:cNvSpPr txBox="1"/>
          <p:nvPr/>
        </p:nvSpPr>
        <p:spPr>
          <a:xfrm>
            <a:off x="490947" y="890522"/>
            <a:ext cx="30091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我們覺得影音平台賺錢的方法是要靠大家的使用率，越多人用，就可以新增各式付費制，增加金錢收入。因此我們認為，往使用率高的地方發展會比較好。</a:t>
            </a:r>
          </a:p>
        </p:txBody>
      </p:sp>
    </p:spTree>
    <p:extLst>
      <p:ext uri="{BB962C8B-B14F-4D97-AF65-F5344CB8AC3E}">
        <p14:creationId xmlns:p14="http://schemas.microsoft.com/office/powerpoint/2010/main" val="37752218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59026" y="67730"/>
            <a:ext cx="2100470" cy="491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是否適合投入：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89063" y="889678"/>
            <a:ext cx="85658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適合。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444500" indent="457200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在以前科技還沒那麼發達的時候，大家的休閒活動不外乎就是出門踏青、與朋友聚餐、看電影等等。 但現在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3C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科技越來越進步，人們對這類產品的依賴性也越來越高，休閒活動也從往外跑逐漸轉為在家宅。「串流影音平台」，就是近年來人們熱愛的程式，且像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Netflix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、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Disney+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這兩類提供其他影音平台看不到的影片，熱度更高。因此我們認為，「影音串流技術」是適合投入的產業。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444500" indent="457200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我們也建議，未來「影音串流技術」可與遊戲產業異業結盟，推出跟影片劇情有相關性的遊戲。讓看完影片意猶未盡的觀眾們，可以玩手遊過過癮。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37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425448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3043989" y="0"/>
            <a:ext cx="6100011" cy="5143500"/>
          </a:xfrm>
          <a:prstGeom prst="rect">
            <a:avLst/>
          </a:prstGeom>
          <a:solidFill>
            <a:srgbClr val="EAE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 dirty="0">
              <a:solidFill>
                <a:srgbClr val="4D4D4D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38</a:t>
            </a:fld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970548" y="1637159"/>
            <a:ext cx="7202905" cy="18691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600" b="1" dirty="0">
                <a:solidFill>
                  <a:srgbClr val="002845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結束</a:t>
            </a:r>
            <a:r>
              <a:rPr lang="zh-TW" altLang="en-US" sz="4800" b="1" dirty="0">
                <a:solidFill>
                  <a:srgbClr val="002845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  </a:t>
            </a:r>
            <a:r>
              <a:rPr lang="en-US" altLang="zh-TW" sz="4800" b="1" dirty="0">
                <a:solidFill>
                  <a:srgbClr val="002845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End</a:t>
            </a:r>
            <a:endParaRPr lang="zh-TW" altLang="en-US" sz="2800" b="1" dirty="0">
              <a:solidFill>
                <a:srgbClr val="002845"/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028700" y="3962400"/>
            <a:ext cx="6772275" cy="2857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590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3835950" y="2021351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前言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89" name="Google Shape;689;p32"/>
          <p:cNvSpPr/>
          <p:nvPr/>
        </p:nvSpPr>
        <p:spPr>
          <a:xfrm>
            <a:off x="1901248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1806776" y="2107801"/>
            <a:ext cx="1274044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+mj-lt"/>
              </a:rPr>
              <a:t>01</a:t>
            </a:r>
            <a:endParaRPr dirty="0">
              <a:solidFill>
                <a:schemeClr val="dk2"/>
              </a:solidFill>
              <a:latin typeface="+mj-lt"/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/>
          <p:nvPr/>
        </p:nvCxnSpPr>
        <p:spPr>
          <a:xfrm>
            <a:off x="2457800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3840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2160EAF9-49DC-C7F0-A03F-60CF6B2D3140}"/>
              </a:ext>
            </a:extLst>
          </p:cNvPr>
          <p:cNvGrpSpPr/>
          <p:nvPr/>
        </p:nvGrpSpPr>
        <p:grpSpPr>
          <a:xfrm>
            <a:off x="220717" y="562804"/>
            <a:ext cx="8757745" cy="4173290"/>
            <a:chOff x="349135" y="733511"/>
            <a:chExt cx="6676095" cy="4173290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E364314-0A5E-06FE-0A16-B145B09CCE6A}"/>
                </a:ext>
              </a:extLst>
            </p:cNvPr>
            <p:cNvSpPr txBox="1"/>
            <p:nvPr/>
          </p:nvSpPr>
          <p:spPr>
            <a:xfrm>
              <a:off x="349135" y="733511"/>
              <a:ext cx="282913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組員名稱：</a:t>
              </a:r>
              <a:endPara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en-US" altLang="zh-TW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	</a:t>
              </a:r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   商資三甲 </a:t>
              </a:r>
              <a:r>
                <a:rPr lang="en-US" altLang="zh-TW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C109193104</a:t>
              </a:r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 鄭怡芳</a:t>
              </a:r>
              <a:endPara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en-US" altLang="zh-TW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	</a:t>
              </a:r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   商資三甲 </a:t>
              </a:r>
              <a:r>
                <a:rPr lang="en-US" altLang="zh-TW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C109193110</a:t>
              </a:r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 張珈薰</a:t>
              </a: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AF1D7ED2-953A-F688-F0C3-B2A60F15030B}"/>
                </a:ext>
              </a:extLst>
            </p:cNvPr>
            <p:cNvSpPr txBox="1"/>
            <p:nvPr/>
          </p:nvSpPr>
          <p:spPr>
            <a:xfrm>
              <a:off x="349135" y="1602474"/>
              <a:ext cx="5018922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選擇產業：</a:t>
              </a:r>
              <a:endPara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en-US" altLang="zh-TW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	</a:t>
              </a:r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    </a:t>
              </a:r>
              <a:r>
                <a:rPr lang="en-US" altLang="zh-TW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1.</a:t>
              </a:r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大類：出版影音及資通訊業</a:t>
              </a:r>
              <a:r>
                <a:rPr lang="en-US" altLang="zh-TW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(J)</a:t>
              </a:r>
            </a:p>
            <a:p>
              <a:r>
                <a:rPr lang="en-US" altLang="zh-TW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	</a:t>
              </a:r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    </a:t>
              </a:r>
              <a:r>
                <a:rPr lang="en-US" altLang="zh-TW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2.</a:t>
              </a:r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中類：資訊服務業</a:t>
              </a:r>
              <a:r>
                <a:rPr lang="en-US" altLang="zh-TW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(63)</a:t>
              </a:r>
            </a:p>
            <a:p>
              <a:r>
                <a:rPr lang="en-US" altLang="zh-TW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	   </a:t>
              </a:r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 </a:t>
              </a:r>
              <a:r>
                <a:rPr lang="en-US" altLang="zh-TW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3.</a:t>
              </a:r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小類：入口網站經營、資料處理、主機及網站代管服務業</a:t>
              </a:r>
              <a:r>
                <a:rPr lang="en-US" altLang="zh-TW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Wingdings" panose="05000000000000000000" pitchFamily="2" charset="2"/>
                </a:rPr>
                <a:t>(631)</a:t>
              </a:r>
            </a:p>
            <a:p>
              <a:r>
                <a:rPr lang="en-US" altLang="zh-TW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Wingdings" panose="05000000000000000000" pitchFamily="2" charset="2"/>
                </a:rPr>
                <a:t>	</a:t>
              </a:r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Wingdings" panose="05000000000000000000" pitchFamily="2" charset="2"/>
                </a:rPr>
                <a:t>    </a:t>
              </a:r>
              <a:r>
                <a:rPr lang="en-US" altLang="zh-TW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Wingdings" panose="05000000000000000000" pitchFamily="2" charset="2"/>
                </a:rPr>
                <a:t>4.</a:t>
              </a:r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Wingdings" panose="05000000000000000000" pitchFamily="2" charset="2"/>
                </a:rPr>
                <a:t>細類</a:t>
              </a:r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：</a:t>
              </a:r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Wingdings" panose="05000000000000000000" pitchFamily="2" charset="2"/>
                </a:rPr>
                <a:t>資料處理、主機及網站代管服務業</a:t>
              </a:r>
              <a:r>
                <a:rPr lang="en-US" altLang="zh-TW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Wingdings" panose="05000000000000000000" pitchFamily="2" charset="2"/>
                </a:rPr>
                <a:t>(6312)</a:t>
              </a:r>
              <a:endPara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A1806762-C4CC-FF6F-48F8-A7D4BC957A96}"/>
                </a:ext>
              </a:extLst>
            </p:cNvPr>
            <p:cNvSpPr txBox="1"/>
            <p:nvPr/>
          </p:nvSpPr>
          <p:spPr>
            <a:xfrm>
              <a:off x="391198" y="3029364"/>
              <a:ext cx="6634032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討論過程：</a:t>
              </a:r>
              <a:endPara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en-US" altLang="zh-TW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	</a:t>
              </a:r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    因為我們都是對資訊有興趣，而且大學也讀資管系，所以就想做跟</a:t>
              </a:r>
              <a:r>
                <a:rPr lang="zh-TW" altLang="en-US" dirty="0">
                  <a:solidFill>
                    <a:schemeClr val="bg2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標楷體" panose="03000509000000000000" pitchFamily="65" charset="-120"/>
                  <a:cs typeface="Maven Pro"/>
                  <a:sym typeface="Maven Pro"/>
                </a:rPr>
                <a:t>資訊類</a:t>
              </a:r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有關的產業分析。而資訊類的應用方面太廣泛，加上近期課堂內容收穫許多，想從細類的參考經濟活動選出一項產業來探討，因此我們選擇「</a:t>
              </a:r>
              <a:r>
                <a:rPr lang="zh-TW" altLang="en-US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線上影音串流服務</a:t>
              </a:r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」。</a:t>
              </a:r>
              <a:endPara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endParaRPr lang="en-US" altLang="zh-TW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參考來源</a:t>
              </a:r>
              <a:r>
                <a:rPr lang="en-US" altLang="zh-TW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:</a:t>
              </a:r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 </a:t>
              </a:r>
              <a:endPara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en-US" altLang="zh-TW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https://mobile.stat.gov.tw/StandardIndustrialClassificationContent.aspx?RID=11&amp;PID=NjMxMg==&amp;Level=4</a:t>
              </a:r>
              <a:endPara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1" name="Google Shape;438;p25">
            <a:extLst>
              <a:ext uri="{FF2B5EF4-FFF2-40B4-BE49-F238E27FC236}">
                <a16:creationId xmlns:a16="http://schemas.microsoft.com/office/drawing/2014/main" id="{F02CEA2A-684A-7539-E45C-B1FB9E8725FB}"/>
              </a:ext>
            </a:extLst>
          </p:cNvPr>
          <p:cNvSpPr/>
          <p:nvPr/>
        </p:nvSpPr>
        <p:spPr>
          <a:xfrm>
            <a:off x="275896" y="3949262"/>
            <a:ext cx="953813" cy="244366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678;p46">
            <a:extLst>
              <a:ext uri="{FF2B5EF4-FFF2-40B4-BE49-F238E27FC236}">
                <a16:creationId xmlns:a16="http://schemas.microsoft.com/office/drawing/2014/main" id="{DA40D1A0-E21B-09A5-A91B-DB8A971C432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7289" y="417026"/>
            <a:ext cx="1045285" cy="1049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669;p46">
            <a:extLst>
              <a:ext uri="{FF2B5EF4-FFF2-40B4-BE49-F238E27FC236}">
                <a16:creationId xmlns:a16="http://schemas.microsoft.com/office/drawing/2014/main" id="{2EFA10C9-826F-A2AB-B91D-6E86CBF0ED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5861" y="1466806"/>
            <a:ext cx="1073426" cy="14268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5</a:t>
            </a:fld>
            <a:endParaRPr lang="zh-TW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3835950" y="2021351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市場結構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89" name="Google Shape;689;p32"/>
          <p:cNvSpPr/>
          <p:nvPr/>
        </p:nvSpPr>
        <p:spPr>
          <a:xfrm>
            <a:off x="1901248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1806776" y="2107801"/>
            <a:ext cx="1274044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+mj-lt"/>
              </a:rPr>
              <a:t>0</a:t>
            </a:r>
            <a:r>
              <a:rPr lang="en-US" altLang="zh-TW" dirty="0">
                <a:solidFill>
                  <a:schemeClr val="dk2"/>
                </a:solidFill>
                <a:latin typeface="+mj-lt"/>
              </a:rPr>
              <a:t>2</a:t>
            </a:r>
            <a:endParaRPr dirty="0">
              <a:solidFill>
                <a:schemeClr val="dk2"/>
              </a:solidFill>
              <a:latin typeface="+mj-lt"/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/>
          <p:nvPr/>
        </p:nvCxnSpPr>
        <p:spPr>
          <a:xfrm>
            <a:off x="2457800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348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7"/>
          <p:cNvSpPr txBox="1">
            <a:spLocks noGrp="1"/>
          </p:cNvSpPr>
          <p:nvPr>
            <p:ph type="subTitle" idx="2"/>
          </p:nvPr>
        </p:nvSpPr>
        <p:spPr>
          <a:xfrm>
            <a:off x="2288100" y="933036"/>
            <a:ext cx="5291801" cy="9566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latin typeface="Arial" panose="020B0604020202020204" pitchFamily="34" charset="0"/>
                <a:ea typeface="標楷體" panose="03000509000000000000" pitchFamily="65" charset="-120"/>
              </a:rPr>
              <a:t>我們將 </a:t>
            </a:r>
            <a:r>
              <a:rPr lang="en-US" altLang="zh-TW" sz="2000" b="1" dirty="0">
                <a:latin typeface="Arial" panose="020B0604020202020204" pitchFamily="34" charset="0"/>
                <a:ea typeface="標楷體" panose="03000509000000000000" pitchFamily="65" charset="-120"/>
              </a:rPr>
              <a:t>YouTube </a:t>
            </a:r>
            <a:r>
              <a:rPr lang="zh-TW" altLang="en-US" sz="1800" dirty="0">
                <a:latin typeface="Arial" panose="020B0604020202020204" pitchFamily="34" charset="0"/>
                <a:ea typeface="標楷體" panose="03000509000000000000" pitchFamily="65" charset="-120"/>
              </a:rPr>
              <a:t>當作線上影音串流服務的龍頭，它的存在絲毫不影響近年來各個影音串流平台的興起，因此我們認為是</a:t>
            </a:r>
            <a:r>
              <a:rPr lang="zh-TW" altLang="en-US" sz="1800" dirty="0">
                <a:solidFill>
                  <a:schemeClr val="bg2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獨佔性廠商</a:t>
            </a:r>
            <a:r>
              <a:rPr lang="zh-TW" altLang="en-US" sz="1800" dirty="0">
                <a:latin typeface="Arial" panose="020B0604020202020204" pitchFamily="34" charset="0"/>
                <a:ea typeface="標楷體" panose="03000509000000000000" pitchFamily="65" charset="-120"/>
              </a:rPr>
              <a:t>。</a:t>
            </a:r>
            <a:endParaRPr sz="1800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79388" y="12382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市場結構</a:t>
            </a:r>
            <a:r>
              <a:rPr lang="en-US" altLang="zh-TW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-</a:t>
            </a:r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獨佔性廠商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539315F4-6985-6BDC-6F3C-8A4FC5414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08" y="724485"/>
            <a:ext cx="1502451" cy="1502451"/>
          </a:xfrm>
          <a:prstGeom prst="rect">
            <a:avLst/>
          </a:prstGeom>
        </p:spPr>
      </p:pic>
      <p:sp>
        <p:nvSpPr>
          <p:cNvPr id="21" name="Google Shape;479;p27">
            <a:extLst>
              <a:ext uri="{FF2B5EF4-FFF2-40B4-BE49-F238E27FC236}">
                <a16:creationId xmlns:a16="http://schemas.microsoft.com/office/drawing/2014/main" id="{8932BDF3-D91F-7914-944B-BE4D1946A56F}"/>
              </a:ext>
            </a:extLst>
          </p:cNvPr>
          <p:cNvSpPr txBox="1">
            <a:spLocks/>
          </p:cNvSpPr>
          <p:nvPr/>
        </p:nvSpPr>
        <p:spPr>
          <a:xfrm>
            <a:off x="179388" y="2402680"/>
            <a:ext cx="4576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學派</a:t>
            </a:r>
            <a:r>
              <a:rPr lang="en-US" altLang="zh-TW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-</a:t>
            </a:r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哈佛學派</a:t>
            </a:r>
          </a:p>
        </p:txBody>
      </p:sp>
      <p:sp>
        <p:nvSpPr>
          <p:cNvPr id="22" name="Google Shape;475;p27">
            <a:extLst>
              <a:ext uri="{FF2B5EF4-FFF2-40B4-BE49-F238E27FC236}">
                <a16:creationId xmlns:a16="http://schemas.microsoft.com/office/drawing/2014/main" id="{AB7E78D3-22B5-8449-918F-FF8C495B6210}"/>
              </a:ext>
            </a:extLst>
          </p:cNvPr>
          <p:cNvSpPr txBox="1">
            <a:spLocks/>
          </p:cNvSpPr>
          <p:nvPr/>
        </p:nvSpPr>
        <p:spPr>
          <a:xfrm>
            <a:off x="2288100" y="3206229"/>
            <a:ext cx="5462869" cy="1158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zh-TW" altLang="en-US" sz="1800" dirty="0">
                <a:latin typeface="Arial" panose="020B0604020202020204" pitchFamily="34" charset="0"/>
                <a:ea typeface="標楷體" panose="03000509000000000000" pitchFamily="65" charset="-120"/>
              </a:rPr>
              <a:t>因為近年來影音平台的廣告越來越多，且幾乎所有客群都不喜愛等待廣告，因此影音平台就開始推出儲值就不用等廣告的方案。所以我們認為這類產業是</a:t>
            </a:r>
            <a:r>
              <a:rPr lang="zh-TW" altLang="en-US" sz="1800" dirty="0">
                <a:solidFill>
                  <a:schemeClr val="bg2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哈佛學派</a:t>
            </a:r>
            <a:r>
              <a:rPr lang="zh-TW" altLang="en-US" sz="1800" dirty="0">
                <a:latin typeface="Arial" panose="020B0604020202020204" pitchFamily="34" charset="0"/>
                <a:ea typeface="標楷體" panose="03000509000000000000" pitchFamily="65" charset="-120"/>
              </a:rPr>
              <a:t>。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1707804-3843-769A-D93A-F50A71467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7198" y="3113249"/>
            <a:ext cx="2001161" cy="1568286"/>
          </a:xfrm>
          <a:prstGeom prst="rect">
            <a:avLst/>
          </a:prstGeom>
        </p:spPr>
      </p:pic>
      <p:sp>
        <p:nvSpPr>
          <p:cNvPr id="3" name="Google Shape;1057;p35">
            <a:extLst>
              <a:ext uri="{FF2B5EF4-FFF2-40B4-BE49-F238E27FC236}">
                <a16:creationId xmlns:a16="http://schemas.microsoft.com/office/drawing/2014/main" id="{22568D8C-3218-4AAF-F38E-AE4BBDF3249A}"/>
              </a:ext>
            </a:extLst>
          </p:cNvPr>
          <p:cNvSpPr/>
          <p:nvPr/>
        </p:nvSpPr>
        <p:spPr>
          <a:xfrm>
            <a:off x="7658869" y="3195213"/>
            <a:ext cx="184200" cy="1104600"/>
          </a:xfrm>
          <a:prstGeom prst="rightBrace">
            <a:avLst>
              <a:gd name="adj1" fmla="val 0"/>
              <a:gd name="adj2" fmla="val 8488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" name="Google Shape;1058;p35">
            <a:extLst>
              <a:ext uri="{FF2B5EF4-FFF2-40B4-BE49-F238E27FC236}">
                <a16:creationId xmlns:a16="http://schemas.microsoft.com/office/drawing/2014/main" id="{178C1A08-6A87-5017-E75E-A425EA6A7112}"/>
              </a:ext>
            </a:extLst>
          </p:cNvPr>
          <p:cNvCxnSpPr>
            <a:stCxn id="3" idx="1"/>
          </p:cNvCxnSpPr>
          <p:nvPr/>
        </p:nvCxnSpPr>
        <p:spPr>
          <a:xfrm>
            <a:off x="7843069" y="4132842"/>
            <a:ext cx="1774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投影片編號版面配置區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40393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71450" y="120206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產業內各平台分布區域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DA4BEFE9-D08D-D655-A9B5-933955E68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540376"/>
              </p:ext>
            </p:extLst>
          </p:nvPr>
        </p:nvGraphicFramePr>
        <p:xfrm>
          <a:off x="1476000" y="1079905"/>
          <a:ext cx="6192000" cy="3600000"/>
        </p:xfrm>
        <a:graphic>
          <a:graphicData uri="http://schemas.openxmlformats.org/drawingml/2006/table">
            <a:tbl>
              <a:tblPr firstRow="1" bandRow="1">
                <a:tableStyleId>{F426CB1B-1369-4733-BBA3-90EF2DB0F9F4}</a:tableStyleId>
              </a:tblPr>
              <a:tblGrid>
                <a:gridCol w="3096000">
                  <a:extLst>
                    <a:ext uri="{9D8B030D-6E8A-4147-A177-3AD203B41FA5}">
                      <a16:colId xmlns:a16="http://schemas.microsoft.com/office/drawing/2014/main" val="3837845904"/>
                    </a:ext>
                  </a:extLst>
                </a:gridCol>
                <a:gridCol w="3096000">
                  <a:extLst>
                    <a:ext uri="{9D8B030D-6E8A-4147-A177-3AD203B41FA5}">
                      <a16:colId xmlns:a16="http://schemas.microsoft.com/office/drawing/2014/main" val="3457833054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平台名稱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較多人使用的區域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7059806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YouTube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全球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1695769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Twitch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全球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6334678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Netflix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全球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7750184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巴哈姆特動漫瘋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台灣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0108933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Disney+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全球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543838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嗶哩嗶哩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中國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57943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TikTok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全球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9441188"/>
                  </a:ext>
                </a:extLst>
              </a:tr>
            </a:tbl>
          </a:graphicData>
        </a:graphic>
      </p:graphicFrame>
      <p:grpSp>
        <p:nvGrpSpPr>
          <p:cNvPr id="17" name="群組 16">
            <a:extLst>
              <a:ext uri="{FF2B5EF4-FFF2-40B4-BE49-F238E27FC236}">
                <a16:creationId xmlns:a16="http://schemas.microsoft.com/office/drawing/2014/main" id="{BE86D024-A571-8539-C0D1-DCE2A1783C6D}"/>
              </a:ext>
            </a:extLst>
          </p:cNvPr>
          <p:cNvGrpSpPr/>
          <p:nvPr/>
        </p:nvGrpSpPr>
        <p:grpSpPr>
          <a:xfrm>
            <a:off x="1829553" y="1560887"/>
            <a:ext cx="540000" cy="3034642"/>
            <a:chOff x="1822927" y="1613896"/>
            <a:chExt cx="540000" cy="3034642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A0B8B217-E0BE-4BFC-4E24-430534DF6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9566" y="1613896"/>
              <a:ext cx="360000" cy="360000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504BF80-B754-310A-2DD4-A830A560A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7249" y="2109679"/>
              <a:ext cx="373625" cy="324000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C2A297F0-8C7C-2895-7C70-599556CCF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19342" y="2524700"/>
              <a:ext cx="360000" cy="360000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479B15E7-1784-4556-D215-24A7A1DF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backgroundMark x1="72266" y1="33203" x2="62695" y2="33984"/>
                          <a14:backgroundMark x1="62695" y1="33984" x2="64258" y2="3418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22927" y="2879905"/>
              <a:ext cx="540000" cy="540000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E1B2AC8D-7BF7-5C8D-1CAC-47D1674D9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79624" y1="52160" x2="79624" y2="52160"/>
                          <a14:foregroundMark x1="82132" y1="61111" x2="82132" y2="61111"/>
                          <a14:foregroundMark x1="28527" y1="53395" x2="28527" y2="53395"/>
                          <a14:foregroundMark x1="39812" y1="53086" x2="39812" y2="53086"/>
                          <a14:foregroundMark x1="40125" y1="62963" x2="40125" y2="62963"/>
                          <a14:foregroundMark x1="43260" y1="60185" x2="43260" y2="60185"/>
                          <a14:foregroundMark x1="60502" y1="61728" x2="60502" y2="61728"/>
                          <a14:foregroundMark x1="68652" y1="61728" x2="68652" y2="61728"/>
                          <a14:backgroundMark x1="63950" y1="46296" x2="49843" y2="48148"/>
                          <a14:backgroundMark x1="36364" y1="46296" x2="68652" y2="52778"/>
                          <a14:backgroundMark x1="25705" y1="57099" x2="31348" y2="60494"/>
                          <a14:backgroundMark x1="21317" y1="64815" x2="21317" y2="648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29342" y="3280222"/>
              <a:ext cx="531666" cy="540000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74D150B1-E262-32C6-B7DF-76FC1C72E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foregroundMark x1="39889" y1="37000" x2="39889" y2="37000"/>
                          <a14:foregroundMark x1="61556" y1="38667" x2="61556" y2="38667"/>
                          <a14:foregroundMark x1="53889" y1="50333" x2="53889" y2="50333"/>
                          <a14:foregroundMark x1="24444" y1="76778" x2="24444" y2="76778"/>
                          <a14:foregroundMark x1="31556" y1="80333" x2="31556" y2="80333"/>
                          <a14:foregroundMark x1="33111" y1="78444" x2="33111" y2="78444"/>
                          <a14:foregroundMark x1="31111" y1="77667" x2="31111" y2="77667"/>
                          <a14:foregroundMark x1="36111" y1="78333" x2="36111" y2="78333"/>
                          <a14:foregroundMark x1="36667" y1="81556" x2="36667" y2="81556"/>
                          <a14:foregroundMark x1="37000" y1="77667" x2="37000" y2="77667"/>
                          <a14:foregroundMark x1="39222" y1="76444" x2="39222" y2="76444"/>
                          <a14:foregroundMark x1="47111" y1="78222" x2="47111" y2="78222"/>
                          <a14:foregroundMark x1="47000" y1="80667" x2="47000" y2="80667"/>
                          <a14:foregroundMark x1="48444" y1="76778" x2="48444" y2="76778"/>
                          <a14:foregroundMark x1="51556" y1="78667" x2="51556" y2="78667"/>
                          <a14:foregroundMark x1="51444" y1="82778" x2="51444" y2="82778"/>
                          <a14:foregroundMark x1="59222" y1="76444" x2="59222" y2="76444"/>
                          <a14:foregroundMark x1="57889" y1="80333" x2="57889" y2="80333"/>
                          <a14:foregroundMark x1="62778" y1="77778" x2="62778" y2="77778"/>
                          <a14:foregroundMark x1="70444" y1="76222" x2="70444" y2="76222"/>
                          <a14:foregroundMark x1="70444" y1="79778" x2="70444" y2="797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15175" y="3870221"/>
              <a:ext cx="360000" cy="360000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026310F6-79BA-CB59-4452-A752CC7E9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949566" y="4360538"/>
              <a:ext cx="288000" cy="288000"/>
            </a:xfrm>
            <a:prstGeom prst="rect">
              <a:avLst/>
            </a:prstGeom>
          </p:spPr>
        </p:pic>
      </p:grp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5410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79388" y="122744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主要特色服務或產品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DA4BEFE9-D08D-D655-A9B5-933955E68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464497"/>
              </p:ext>
            </p:extLst>
          </p:nvPr>
        </p:nvGraphicFramePr>
        <p:xfrm>
          <a:off x="612000" y="864649"/>
          <a:ext cx="7920000" cy="3668160"/>
        </p:xfrm>
        <a:graphic>
          <a:graphicData uri="http://schemas.openxmlformats.org/drawingml/2006/table">
            <a:tbl>
              <a:tblPr firstRow="1" bandRow="1">
                <a:tableStyleId>{F426CB1B-1369-4733-BBA3-90EF2DB0F9F4}</a:tableStyleId>
              </a:tblPr>
              <a:tblGrid>
                <a:gridCol w="2295506">
                  <a:extLst>
                    <a:ext uri="{9D8B030D-6E8A-4147-A177-3AD203B41FA5}">
                      <a16:colId xmlns:a16="http://schemas.microsoft.com/office/drawing/2014/main" val="3837845904"/>
                    </a:ext>
                  </a:extLst>
                </a:gridCol>
                <a:gridCol w="2139982">
                  <a:extLst>
                    <a:ext uri="{9D8B030D-6E8A-4147-A177-3AD203B41FA5}">
                      <a16:colId xmlns:a16="http://schemas.microsoft.com/office/drawing/2014/main" val="3457833054"/>
                    </a:ext>
                  </a:extLst>
                </a:gridCol>
                <a:gridCol w="3484512">
                  <a:extLst>
                    <a:ext uri="{9D8B030D-6E8A-4147-A177-3AD203B41FA5}">
                      <a16:colId xmlns:a16="http://schemas.microsoft.com/office/drawing/2014/main" val="1600993861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平台名稱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特色服務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價格區間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7059806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YouTube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影片、直播、短影音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免費</a:t>
                      </a:r>
                      <a:r>
                        <a:rPr lang="en-US" altLang="zh-TW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~</a:t>
                      </a: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至少每月</a:t>
                      </a:r>
                      <a:r>
                        <a:rPr lang="en-US" altLang="zh-TW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179</a:t>
                      </a: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新台幣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1695769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Twitch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直播、記錄檔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免費</a:t>
                      </a:r>
                      <a:r>
                        <a:rPr lang="en-US" altLang="zh-TW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~</a:t>
                      </a: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至少每月</a:t>
                      </a:r>
                      <a:r>
                        <a:rPr lang="en-US" altLang="zh-TW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4.99</a:t>
                      </a: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6334678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Netflix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電影、美劇、原創影片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至少每月</a:t>
                      </a:r>
                      <a:r>
                        <a:rPr lang="en-US" altLang="zh-TW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270~390</a:t>
                      </a: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新台幣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7750184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巴哈姆特動漫瘋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專播動漫影片、可投彈幕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TW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99</a:t>
                      </a: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新台幣</a:t>
                      </a:r>
                      <a:r>
                        <a:rPr lang="en-US" altLang="zh-TW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/30</a:t>
                      </a: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天、</a:t>
                      </a:r>
                      <a:r>
                        <a:rPr lang="en-US" altLang="zh-TW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297</a:t>
                      </a: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新台幣</a:t>
                      </a:r>
                      <a:r>
                        <a:rPr lang="en-US" altLang="zh-TW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/90</a:t>
                      </a: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天、</a:t>
                      </a:r>
                      <a:r>
                        <a:rPr lang="en-US" altLang="zh-TW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594</a:t>
                      </a: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新台幣</a:t>
                      </a:r>
                      <a:r>
                        <a:rPr lang="en-US" altLang="zh-TW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/180</a:t>
                      </a: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天、</a:t>
                      </a:r>
                      <a:r>
                        <a:rPr lang="en-US" altLang="zh-TW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1089</a:t>
                      </a: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新台幣</a:t>
                      </a:r>
                      <a:r>
                        <a:rPr lang="en-US" altLang="zh-TW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/360</a:t>
                      </a: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0108933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Disney+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專播</a:t>
                      </a:r>
                      <a:r>
                        <a:rPr lang="en-US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Disney</a:t>
                      </a:r>
                      <a:r>
                        <a:rPr lang="zh-TW" altLang="en-US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系列影片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每月</a:t>
                      </a:r>
                      <a:r>
                        <a:rPr lang="en-US" altLang="zh-TW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270</a:t>
                      </a: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新台幣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543838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嗶哩嗶哩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影片、直播、可投彈幕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每月</a:t>
                      </a:r>
                      <a:r>
                        <a:rPr lang="en-US" altLang="zh-TW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25</a:t>
                      </a: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人民幣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57943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TikTok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短影音、直播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免費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9441188"/>
                  </a:ext>
                </a:extLst>
              </a:tr>
            </a:tbl>
          </a:graphicData>
        </a:graphic>
      </p:graphicFrame>
      <p:grpSp>
        <p:nvGrpSpPr>
          <p:cNvPr id="17" name="群組 16">
            <a:extLst>
              <a:ext uri="{FF2B5EF4-FFF2-40B4-BE49-F238E27FC236}">
                <a16:creationId xmlns:a16="http://schemas.microsoft.com/office/drawing/2014/main" id="{BE86D024-A571-8539-C0D1-DCE2A1783C6D}"/>
              </a:ext>
            </a:extLst>
          </p:cNvPr>
          <p:cNvGrpSpPr/>
          <p:nvPr/>
        </p:nvGrpSpPr>
        <p:grpSpPr>
          <a:xfrm>
            <a:off x="645235" y="1373452"/>
            <a:ext cx="540000" cy="3075111"/>
            <a:chOff x="1822927" y="1613896"/>
            <a:chExt cx="540000" cy="3075111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A0B8B217-E0BE-4BFC-4E24-430534DF6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9566" y="1613896"/>
              <a:ext cx="360000" cy="360000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504BF80-B754-310A-2DD4-A830A560A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5126" y="2100030"/>
              <a:ext cx="332111" cy="288000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C2A297F0-8C7C-2895-7C70-599556CCF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25315" y="2479588"/>
              <a:ext cx="360000" cy="360000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479B15E7-1784-4556-D215-24A7A1DF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backgroundMark x1="72266" y1="33203" x2="62695" y2="33984"/>
                          <a14:backgroundMark x1="62695" y1="33984" x2="64258" y2="3418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22927" y="2879905"/>
              <a:ext cx="540000" cy="540000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E1B2AC8D-7BF7-5C8D-1CAC-47D1674D9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79624" y1="52160" x2="79624" y2="52160"/>
                          <a14:foregroundMark x1="82132" y1="61111" x2="82132" y2="61111"/>
                          <a14:foregroundMark x1="28527" y1="53395" x2="28527" y2="53395"/>
                          <a14:foregroundMark x1="39812" y1="53086" x2="39812" y2="53086"/>
                          <a14:foregroundMark x1="40125" y1="62963" x2="40125" y2="62963"/>
                          <a14:foregroundMark x1="43260" y1="60185" x2="43260" y2="60185"/>
                          <a14:foregroundMark x1="60502" y1="61728" x2="60502" y2="61728"/>
                          <a14:foregroundMark x1="68652" y1="61728" x2="68652" y2="61728"/>
                          <a14:backgroundMark x1="63950" y1="46296" x2="49843" y2="48148"/>
                          <a14:backgroundMark x1="36364" y1="46296" x2="68652" y2="52778"/>
                          <a14:backgroundMark x1="25705" y1="57099" x2="31348" y2="60494"/>
                          <a14:backgroundMark x1="21317" y1="64815" x2="21317" y2="648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31261" y="3327189"/>
              <a:ext cx="531666" cy="540000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74D150B1-E262-32C6-B7DF-76FC1C72E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foregroundMark x1="39889" y1="37000" x2="39889" y2="37000"/>
                          <a14:foregroundMark x1="61556" y1="38667" x2="61556" y2="38667"/>
                          <a14:foregroundMark x1="53889" y1="50333" x2="53889" y2="50333"/>
                          <a14:foregroundMark x1="24444" y1="76778" x2="24444" y2="76778"/>
                          <a14:foregroundMark x1="31556" y1="80333" x2="31556" y2="80333"/>
                          <a14:foregroundMark x1="33111" y1="78444" x2="33111" y2="78444"/>
                          <a14:foregroundMark x1="31111" y1="77667" x2="31111" y2="77667"/>
                          <a14:foregroundMark x1="36111" y1="78333" x2="36111" y2="78333"/>
                          <a14:foregroundMark x1="36667" y1="81556" x2="36667" y2="81556"/>
                          <a14:foregroundMark x1="37000" y1="77667" x2="37000" y2="77667"/>
                          <a14:foregroundMark x1="39222" y1="76444" x2="39222" y2="76444"/>
                          <a14:foregroundMark x1="47111" y1="78222" x2="47111" y2="78222"/>
                          <a14:foregroundMark x1="47000" y1="80667" x2="47000" y2="80667"/>
                          <a14:foregroundMark x1="48444" y1="76778" x2="48444" y2="76778"/>
                          <a14:foregroundMark x1="51556" y1="78667" x2="51556" y2="78667"/>
                          <a14:foregroundMark x1="51444" y1="82778" x2="51444" y2="82778"/>
                          <a14:foregroundMark x1="59222" y1="76444" x2="59222" y2="76444"/>
                          <a14:foregroundMark x1="57889" y1="80333" x2="57889" y2="80333"/>
                          <a14:foregroundMark x1="62778" y1="77778" x2="62778" y2="77778"/>
                          <a14:foregroundMark x1="70444" y1="76222" x2="70444" y2="76222"/>
                          <a14:foregroundMark x1="70444" y1="79778" x2="70444" y2="797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12927" y="3933863"/>
              <a:ext cx="360000" cy="360000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026310F6-79BA-CB59-4452-A752CC7E9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949566" y="4401007"/>
              <a:ext cx="288000" cy="288000"/>
            </a:xfrm>
            <a:prstGeom prst="rect">
              <a:avLst/>
            </a:prstGeom>
          </p:spPr>
        </p:pic>
      </p:grp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71335899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1469</TotalTime>
  <Words>4599</Words>
  <Application>Microsoft Office PowerPoint</Application>
  <PresentationFormat>如螢幕大小 (16:9)</PresentationFormat>
  <Paragraphs>468</Paragraphs>
  <Slides>38</Slides>
  <Notes>38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49" baseType="lpstr">
      <vt:lpstr>Fira Sans Condensed Medium</vt:lpstr>
      <vt:lpstr>微軟正黑體</vt:lpstr>
      <vt:lpstr>Fira Sans Extra Condensed Medium</vt:lpstr>
      <vt:lpstr>標楷體</vt:lpstr>
      <vt:lpstr>Maven Pro</vt:lpstr>
      <vt:lpstr>Arial</vt:lpstr>
      <vt:lpstr>Nunito Light</vt:lpstr>
      <vt:lpstr>Livvic Light</vt:lpstr>
      <vt:lpstr>Share Tech</vt:lpstr>
      <vt:lpstr>Advent Pro SemiBold</vt:lpstr>
      <vt:lpstr>Data Science Consulting by Slidesgo</vt:lpstr>
      <vt:lpstr>資料處理、主機及網站代管服務業(6312)  線上影音串流服務</vt:lpstr>
      <vt:lpstr>PowerPoint 簡報</vt:lpstr>
      <vt:lpstr>PowerPoint 簡報</vt:lpstr>
      <vt:lpstr>前言</vt:lpstr>
      <vt:lpstr>PowerPoint 簡報</vt:lpstr>
      <vt:lpstr>市場結構</vt:lpstr>
      <vt:lpstr>市場結構-獨佔性廠商</vt:lpstr>
      <vt:lpstr>產業內各平台分布區域</vt:lpstr>
      <vt:lpstr>主要特色服務或產品</vt:lpstr>
      <vt:lpstr>產品的需求彈性、需求成長性、訂單波動性、購買模式</vt:lpstr>
      <vt:lpstr>垂直整合化 Netflix</vt:lpstr>
      <vt:lpstr>各廠商的廣告形式、產品開發的歷程</vt:lpstr>
      <vt:lpstr>各廠商的廣告形式、產品開發的歷程</vt:lpstr>
      <vt:lpstr>各廠商的廣告形式、產品開發的歷程</vt:lpstr>
      <vt:lpstr>各廠商的股價、月收入或年收入、其他可衡量廠商績效的數據</vt:lpstr>
      <vt:lpstr>五力分析</vt:lpstr>
      <vt:lpstr>五力分析-潛在進入者的威脅</vt:lpstr>
      <vt:lpstr>五力分析-替代品的威脅</vt:lpstr>
      <vt:lpstr>五力分析-替代品的威脅</vt:lpstr>
      <vt:lpstr>五力分析-替代品的威脅</vt:lpstr>
      <vt:lpstr>五力分析-買方的議價能力</vt:lpstr>
      <vt:lpstr>五力分析-買方的議價能力</vt:lpstr>
      <vt:lpstr>五力分析-供應商議價能力</vt:lpstr>
      <vt:lpstr>五力分析-業內競爭</vt:lpstr>
      <vt:lpstr>產業生態</vt:lpstr>
      <vt:lpstr>產業生態</vt:lpstr>
      <vt:lpstr>策略群組</vt:lpstr>
      <vt:lpstr>策略群組</vt:lpstr>
      <vt:lpstr>策略群組</vt:lpstr>
      <vt:lpstr>策略群組</vt:lpstr>
      <vt:lpstr>策略群組</vt:lpstr>
      <vt:lpstr>產品 生命週期</vt:lpstr>
      <vt:lpstr>產品生命週期</vt:lpstr>
      <vt:lpstr>期末總結</vt:lpstr>
      <vt:lpstr>評分：</vt:lpstr>
      <vt:lpstr>象限圖：</vt:lpstr>
      <vt:lpstr>是否適合投入：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CONSULTING</dc:title>
  <cp:lastModifiedBy>怡芳 鄭</cp:lastModifiedBy>
  <cp:revision>340</cp:revision>
  <dcterms:modified xsi:type="dcterms:W3CDTF">2023-01-07T02:39:40Z</dcterms:modified>
</cp:coreProperties>
</file>